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75" r:id="rId4"/>
    <p:sldId id="276" r:id="rId5"/>
    <p:sldId id="258" r:id="rId6"/>
    <p:sldId id="259" r:id="rId7"/>
    <p:sldId id="261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41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3BCBF-F529-7B4D-9BD5-215ECE28C7EF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81086-328C-7249-9AFB-2772A147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3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55E9C-BC46-E24A-98CB-5AA48FC295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8F15-DCCD-A345-9570-37303EFB7E3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B107-5234-3543-A281-05BE22F2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0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8F15-DCCD-A345-9570-37303EFB7E3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B107-5234-3543-A281-05BE22F2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1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8F15-DCCD-A345-9570-37303EFB7E3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B107-5234-3543-A281-05BE22F2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2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8F15-DCCD-A345-9570-37303EFB7E3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B107-5234-3543-A281-05BE22F2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8F15-DCCD-A345-9570-37303EFB7E3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B107-5234-3543-A281-05BE22F2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2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8F15-DCCD-A345-9570-37303EFB7E3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B107-5234-3543-A281-05BE22F2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8F15-DCCD-A345-9570-37303EFB7E3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B107-5234-3543-A281-05BE22F2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1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8F15-DCCD-A345-9570-37303EFB7E3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B107-5234-3543-A281-05BE22F2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5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8F15-DCCD-A345-9570-37303EFB7E3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B107-5234-3543-A281-05BE22F2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8F15-DCCD-A345-9570-37303EFB7E3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B107-5234-3543-A281-05BE22F2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9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8F15-DCCD-A345-9570-37303EFB7E3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5B107-5234-3543-A281-05BE22F2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78F15-DCCD-A345-9570-37303EFB7E3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5B107-5234-3543-A281-05BE22F2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0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news.nationalgeographic.com/news/2013/06/130619-pets-poll-animals-united-states-nation-dogs-cats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1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900" y="1417639"/>
            <a:ext cx="2649938" cy="2745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7638"/>
            <a:ext cx="2649939" cy="2745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030" y="3933498"/>
            <a:ext cx="2649939" cy="27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“P-value”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proportion of fake samples &lt; </a:t>
            </a:r>
            <a:r>
              <a:rPr lang="en-US" dirty="0" smtClean="0"/>
              <a:t>314</a:t>
            </a:r>
            <a:endParaRPr lang="en-US" dirty="0" smtClean="0"/>
          </a:p>
          <a:p>
            <a:r>
              <a:rPr lang="en-US" dirty="0" smtClean="0"/>
              <a:t>Values close to 0 or 1 are not consistent with the </a:t>
            </a:r>
            <a:r>
              <a:rPr lang="en-US" dirty="0" smtClean="0"/>
              <a:t>model. (Why?)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better resolution of models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usual cutoff 0.05 split between both sides (0.975 and .025)</a:t>
            </a:r>
          </a:p>
          <a:p>
            <a:r>
              <a:rPr lang="en-US" dirty="0" smtClean="0"/>
              <a:t>Models selected: [.</a:t>
            </a:r>
            <a:r>
              <a:rPr lang="en-US" dirty="0" smtClean="0"/>
              <a:t>482, </a:t>
            </a:r>
            <a:r>
              <a:rPr lang="en-US" dirty="0" smtClean="0"/>
              <a:t>.</a:t>
            </a:r>
            <a:r>
              <a:rPr lang="en-US" dirty="0" smtClean="0"/>
              <a:t>560]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41" y="2065104"/>
            <a:ext cx="6027768" cy="23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5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sub-groups</a:t>
            </a:r>
          </a:p>
          <a:p>
            <a:pPr lvl="1"/>
            <a:r>
              <a:rPr lang="en-US" dirty="0" smtClean="0"/>
              <a:t>46,392,000 (R)</a:t>
            </a:r>
          </a:p>
          <a:p>
            <a:pPr lvl="1"/>
            <a:r>
              <a:rPr lang="en-US" dirty="0" smtClean="0"/>
              <a:t>64,950,000  (D)</a:t>
            </a:r>
          </a:p>
          <a:p>
            <a:pPr lvl="1"/>
            <a:r>
              <a:rPr lang="en-US" dirty="0" smtClean="0"/>
              <a:t>114,436,000 (I)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sample </a:t>
            </a:r>
            <a:r>
              <a:rPr lang="en-US" dirty="0" smtClean="0"/>
              <a:t>contains:</a:t>
            </a:r>
            <a:endParaRPr lang="en-US" dirty="0" smtClean="0"/>
          </a:p>
          <a:p>
            <a:pPr lvl="1"/>
            <a:r>
              <a:rPr lang="en-US" dirty="0" smtClean="0"/>
              <a:t>Sampled </a:t>
            </a:r>
            <a:r>
              <a:rPr lang="en-US" dirty="0" smtClean="0"/>
              <a:t>111</a:t>
            </a:r>
            <a:r>
              <a:rPr lang="en-US" dirty="0" smtClean="0"/>
              <a:t>, </a:t>
            </a:r>
            <a:r>
              <a:rPr lang="en-US" dirty="0"/>
              <a:t>1</a:t>
            </a:r>
            <a:r>
              <a:rPr lang="en-US" dirty="0" smtClean="0"/>
              <a:t>01 </a:t>
            </a:r>
            <a:r>
              <a:rPr lang="en-US" dirty="0" smtClean="0"/>
              <a:t>yes (R)</a:t>
            </a:r>
          </a:p>
          <a:p>
            <a:pPr lvl="1"/>
            <a:r>
              <a:rPr lang="en-US" dirty="0" smtClean="0"/>
              <a:t>Sampled </a:t>
            </a:r>
            <a:r>
              <a:rPr lang="en-US" dirty="0" smtClean="0"/>
              <a:t>166</a:t>
            </a:r>
            <a:r>
              <a:rPr lang="en-US" dirty="0" smtClean="0"/>
              <a:t>, 30 </a:t>
            </a:r>
            <a:r>
              <a:rPr lang="en-US" dirty="0" smtClean="0"/>
              <a:t>yes (D)</a:t>
            </a:r>
          </a:p>
          <a:p>
            <a:pPr lvl="1"/>
            <a:r>
              <a:rPr lang="en-US" dirty="0" smtClean="0"/>
              <a:t>Sampled </a:t>
            </a:r>
            <a:r>
              <a:rPr lang="en-US" dirty="0" smtClean="0"/>
              <a:t>326</a:t>
            </a:r>
            <a:r>
              <a:rPr lang="en-US" dirty="0" smtClean="0"/>
              <a:t>, 183 </a:t>
            </a:r>
            <a:r>
              <a:rPr lang="en-US" dirty="0" smtClean="0"/>
              <a:t>yes (I)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1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levers to “fiddle” (three different Ks for each group)</a:t>
            </a:r>
            <a:endParaRPr lang="en-US" dirty="0"/>
          </a:p>
          <a:p>
            <a:r>
              <a:rPr lang="en-US" dirty="0" smtClean="0"/>
              <a:t>Not easy to </a:t>
            </a:r>
            <a:r>
              <a:rPr lang="en-US" dirty="0" smtClean="0"/>
              <a:t>simply look how well the data </a:t>
            </a:r>
            <a:r>
              <a:rPr lang="en-US" dirty="0" smtClean="0"/>
              <a:t>fits for all models.</a:t>
            </a:r>
            <a:endParaRPr lang="en-US" dirty="0" smtClean="0"/>
          </a:p>
          <a:p>
            <a:r>
              <a:rPr lang="en-US" dirty="0" smtClean="0"/>
              <a:t>Needs more sophisticated statistics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339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parametric bootstrap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a number/numbers estimated from the data (point estimate).</a:t>
            </a:r>
          </a:p>
          <a:p>
            <a:r>
              <a:rPr lang="en-US" dirty="0" smtClean="0"/>
              <a:t>Use this number to simulate a lot of fake data and see how the fake data can vary.</a:t>
            </a:r>
          </a:p>
          <a:p>
            <a:r>
              <a:rPr lang="en-US" dirty="0" smtClean="0"/>
              <a:t>Use this variability to estimate the uncertainty in our estimator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3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Estimated </a:t>
            </a:r>
            <a:br>
              <a:rPr lang="en-US" dirty="0" smtClean="0"/>
            </a:br>
            <a:r>
              <a:rPr lang="en-US" dirty="0" smtClean="0"/>
              <a:t>K</a:t>
            </a:r>
            <a:r>
              <a:rPr lang="en-US" dirty="0"/>
              <a:t>= </a:t>
            </a:r>
            <a:r>
              <a:rPr lang="en-US" dirty="0" smtClean="0"/>
              <a:t>225,778,000 * </a:t>
            </a:r>
            <a:r>
              <a:rPr lang="en-US" dirty="0" smtClean="0"/>
              <a:t>(</a:t>
            </a:r>
            <a:r>
              <a:rPr lang="en-US" dirty="0" smtClean="0"/>
              <a:t>314</a:t>
            </a:r>
            <a:r>
              <a:rPr lang="en-US" dirty="0" smtClean="0"/>
              <a:t>/603)=</a:t>
            </a:r>
            <a:r>
              <a:rPr lang="is-IS" dirty="0"/>
              <a:t> </a:t>
            </a:r>
            <a:r>
              <a:rPr lang="is-IS" dirty="0" smtClean="0"/>
              <a:t>117,569,307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Estimated p in (.</a:t>
            </a:r>
            <a:r>
              <a:rPr lang="en-US" dirty="0" smtClean="0"/>
              <a:t>481,.561)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652" y="2486065"/>
            <a:ext cx="5350695" cy="27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7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Stratified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K for each group – combine to get joint </a:t>
            </a:r>
            <a:r>
              <a:rPr lang="en-US" dirty="0"/>
              <a:t>p</a:t>
            </a:r>
            <a:r>
              <a:rPr lang="en-US" dirty="0" smtClean="0"/>
              <a:t> estimate</a:t>
            </a:r>
          </a:p>
          <a:p>
            <a:r>
              <a:rPr lang="en-US" dirty="0" err="1" smtClean="0"/>
              <a:t>pcombined</a:t>
            </a:r>
            <a:r>
              <a:rPr lang="en-US" dirty="0" smtClean="0"/>
              <a:t>=.20*.91 +.29*.</a:t>
            </a:r>
            <a:r>
              <a:rPr lang="en-US" dirty="0" smtClean="0"/>
              <a:t>18 </a:t>
            </a:r>
            <a:r>
              <a:rPr lang="en-US" dirty="0" smtClean="0"/>
              <a:t>+.51*.</a:t>
            </a:r>
            <a:r>
              <a:rPr lang="en-US" dirty="0" smtClean="0"/>
              <a:t>56</a:t>
            </a:r>
            <a:r>
              <a:rPr lang="en-US" smtClean="0"/>
              <a:t>=.50</a:t>
            </a:r>
            <a:endParaRPr lang="en-US" dirty="0" smtClean="0"/>
          </a:p>
          <a:p>
            <a:pPr lvl="1"/>
            <a:r>
              <a:rPr lang="en-US" dirty="0" smtClean="0"/>
              <a:t>This is </a:t>
            </a:r>
            <a:r>
              <a:rPr lang="en-US" dirty="0" smtClean="0"/>
              <a:t>small difference</a:t>
            </a:r>
            <a:r>
              <a:rPr lang="en-US" dirty="0" smtClean="0"/>
              <a:t> by using </a:t>
            </a:r>
            <a:r>
              <a:rPr lang="en-US" dirty="0" smtClean="0"/>
              <a:t>stratification</a:t>
            </a:r>
          </a:p>
          <a:p>
            <a:pPr lvl="1"/>
            <a:r>
              <a:rPr lang="en-US" dirty="0" smtClean="0"/>
              <a:t>There is a (small) gain in uncertainty</a:t>
            </a:r>
          </a:p>
          <a:p>
            <a:pPr lvl="1"/>
            <a:r>
              <a:rPr lang="en-US" dirty="0" smtClean="0"/>
              <a:t>Bootstrap interval (.</a:t>
            </a:r>
            <a:r>
              <a:rPr lang="en-US" dirty="0" smtClean="0"/>
              <a:t>472,.535)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0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Stratified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Blah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3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SRS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2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your own survey!</a:t>
            </a:r>
          </a:p>
          <a:p>
            <a:pPr lvl="1"/>
            <a:r>
              <a:rPr lang="en-US" dirty="0" smtClean="0"/>
              <a:t>Find an interesting question and population</a:t>
            </a:r>
          </a:p>
          <a:p>
            <a:pPr lvl="1"/>
            <a:r>
              <a:rPr lang="en-US" dirty="0" smtClean="0"/>
              <a:t>Design your sampling plan</a:t>
            </a:r>
          </a:p>
          <a:p>
            <a:pPr lvl="1"/>
            <a:r>
              <a:rPr lang="en-US" dirty="0" smtClean="0"/>
              <a:t>Collect Data</a:t>
            </a:r>
          </a:p>
          <a:p>
            <a:pPr lvl="1"/>
            <a:r>
              <a:rPr lang="en-US" dirty="0" smtClean="0"/>
              <a:t>Analyze using R</a:t>
            </a:r>
          </a:p>
          <a:p>
            <a:r>
              <a:rPr lang="en-US" dirty="0" smtClean="0"/>
              <a:t>Write 5 page paper on your results</a:t>
            </a:r>
          </a:p>
          <a:p>
            <a:r>
              <a:rPr lang="en-US" dirty="0" smtClean="0"/>
              <a:t>Due December 1</a:t>
            </a:r>
          </a:p>
        </p:txBody>
      </p:sp>
    </p:spTree>
    <p:extLst>
      <p:ext uri="{BB962C8B-B14F-4D97-AF65-F5344CB8AC3E}">
        <p14:creationId xmlns:p14="http://schemas.microsoft.com/office/powerpoint/2010/main" val="8081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Modify </a:t>
            </a:r>
            <a:r>
              <a:rPr lang="en-US" dirty="0" smtClean="0"/>
              <a:t>the bootstrap codes to get the bootstrap intervals for the population proportion of yes in the following two situations: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Population of 30000; SRS sample of 100, observe 32 yes.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Population of 30000 stratified to subpopulations of 10000 and 20000. Sample 30 observing 27 from fist subpopulation and sample 70 observing 5 from second subpopulation.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8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are required to give a short presentation</a:t>
            </a:r>
          </a:p>
          <a:p>
            <a:r>
              <a:rPr lang="en-US" smtClean="0"/>
              <a:t>Last two </a:t>
            </a:r>
            <a:r>
              <a:rPr lang="en-US" dirty="0"/>
              <a:t>classes (December 1 and 6)</a:t>
            </a:r>
            <a:endParaRPr lang="en-US" dirty="0" smtClean="0"/>
          </a:p>
          <a:p>
            <a:pPr lvl="1"/>
            <a:r>
              <a:rPr lang="en-US" dirty="0" smtClean="0"/>
              <a:t>Select one of the three projects</a:t>
            </a:r>
          </a:p>
          <a:p>
            <a:pPr lvl="1"/>
            <a:r>
              <a:rPr lang="en-US" dirty="0" smtClean="0"/>
              <a:t>Make a </a:t>
            </a:r>
            <a:r>
              <a:rPr lang="en-US" dirty="0" err="1" smtClean="0"/>
              <a:t>powerpoint</a:t>
            </a:r>
            <a:r>
              <a:rPr lang="en-US" dirty="0" smtClean="0"/>
              <a:t> presentation (no more than 3-5 slides)</a:t>
            </a:r>
          </a:p>
          <a:p>
            <a:pPr lvl="1"/>
            <a:r>
              <a:rPr lang="en-US" dirty="0" smtClean="0"/>
              <a:t>Present your results to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ideas of statistics</a:t>
            </a:r>
          </a:p>
          <a:p>
            <a:pPr lvl="1"/>
            <a:r>
              <a:rPr lang="en-US" dirty="0" smtClean="0"/>
              <a:t>Given multiple plausible models select one (or several) that is (are) the most consistent with the observed data</a:t>
            </a:r>
          </a:p>
          <a:p>
            <a:pPr lvl="1"/>
            <a:r>
              <a:rPr lang="en-US" dirty="0" smtClean="0"/>
              <a:t>Quantify a measure of belief in our solution</a:t>
            </a:r>
          </a:p>
          <a:p>
            <a:r>
              <a:rPr lang="en-US" dirty="0" smtClean="0"/>
              <a:t>The main idea is that if something looks like a very unlikely coincidence we would prefer another more likely explanation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4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Parameters</a:t>
            </a:r>
            <a:r>
              <a:rPr lang="en-US" sz="4000" dirty="0" smtClean="0"/>
              <a:t>  and  </a:t>
            </a:r>
            <a:r>
              <a:rPr lang="en-US" sz="4000" b="1" dirty="0" smtClean="0">
                <a:solidFill>
                  <a:srgbClr val="FF0000"/>
                </a:solidFill>
              </a:rPr>
              <a:t>statistics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847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Example:  A random sample of </a:t>
            </a:r>
            <a:r>
              <a:rPr lang="en-US" dirty="0" smtClean="0"/>
              <a:t>603 voters </a:t>
            </a:r>
            <a:r>
              <a:rPr lang="en-US" dirty="0" smtClean="0"/>
              <a:t>are asked if they prefer cats or dogs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>
                <a:hlinkClick r:id="rId4"/>
              </a:rPr>
              <a:t>http://news.nationalgeographic.com/news/2013/06/130619-pets-poll-animals-united-states-nation-dogs-cats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/>
              <a:t>3</a:t>
            </a:r>
            <a:r>
              <a:rPr lang="en-US" dirty="0" smtClean="0"/>
              <a:t>14 </a:t>
            </a:r>
            <a:r>
              <a:rPr lang="en-US" dirty="0" smtClean="0"/>
              <a:t>(</a:t>
            </a:r>
            <a:r>
              <a:rPr lang="en-US" dirty="0" smtClean="0"/>
              <a:t>52%) prefer dogs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b="1" i="1" dirty="0" smtClean="0"/>
              <a:t>observed</a:t>
            </a:r>
            <a:r>
              <a:rPr lang="en-US" dirty="0" smtClean="0"/>
              <a:t> percentage in the </a:t>
            </a:r>
            <a:r>
              <a:rPr lang="en-US" b="1" i="1" dirty="0" smtClean="0">
                <a:solidFill>
                  <a:srgbClr val="FF0000"/>
                </a:solidFill>
              </a:rPr>
              <a:t>sample</a:t>
            </a:r>
            <a:r>
              <a:rPr lang="en-US" dirty="0" smtClean="0"/>
              <a:t>, </a:t>
            </a:r>
            <a:r>
              <a:rPr lang="en-US" dirty="0" smtClean="0"/>
              <a:t>52%, </a:t>
            </a:r>
            <a:r>
              <a:rPr lang="en-US" dirty="0" smtClean="0"/>
              <a:t>is a </a:t>
            </a:r>
            <a:r>
              <a:rPr lang="en-US" b="1" i="1" dirty="0" smtClean="0">
                <a:solidFill>
                  <a:srgbClr val="FF0000"/>
                </a:solidFill>
              </a:rPr>
              <a:t>statistic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The </a:t>
            </a:r>
            <a:r>
              <a:rPr lang="en-US" b="1" i="1" dirty="0" smtClean="0"/>
              <a:t>unknown</a:t>
            </a:r>
            <a:r>
              <a:rPr lang="en-US" dirty="0" smtClean="0"/>
              <a:t> percent of the </a:t>
            </a:r>
            <a:r>
              <a:rPr lang="en-US" b="1" i="1" dirty="0" smtClean="0">
                <a:solidFill>
                  <a:srgbClr val="3366FF"/>
                </a:solidFill>
              </a:rPr>
              <a:t>population </a:t>
            </a:r>
            <a:r>
              <a:rPr lang="en-US" dirty="0" smtClean="0"/>
              <a:t>who would say yes is a </a:t>
            </a:r>
            <a:r>
              <a:rPr lang="en-US" b="1" i="1" dirty="0" smtClean="0">
                <a:solidFill>
                  <a:srgbClr val="3366FF"/>
                </a:solidFill>
              </a:rPr>
              <a:t>parameter</a:t>
            </a:r>
            <a:r>
              <a:rPr lang="en-US" dirty="0" smtClean="0"/>
              <a:t>.  </a:t>
            </a:r>
          </a:p>
          <a:p>
            <a:pPr lvl="2"/>
            <a:r>
              <a:rPr lang="en-US" dirty="0" smtClean="0"/>
              <a:t>Presumably it’s close to </a:t>
            </a:r>
            <a:r>
              <a:rPr lang="en-US" dirty="0" smtClean="0"/>
              <a:t>52%, </a:t>
            </a:r>
            <a:r>
              <a:rPr lang="en-US" dirty="0" smtClean="0"/>
              <a:t>but we will never know. </a:t>
            </a:r>
          </a:p>
          <a:p>
            <a:pPr lvl="2"/>
            <a:r>
              <a:rPr lang="en-US" dirty="0" smtClean="0"/>
              <a:t>Question we’d like to ask: “How likely is the statistic to be how close to the parameter?”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6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(urn) – our class (x people)</a:t>
            </a:r>
          </a:p>
          <a:p>
            <a:r>
              <a:rPr lang="en-US" dirty="0" smtClean="0"/>
              <a:t>Question: Dogs </a:t>
            </a:r>
            <a:r>
              <a:rPr lang="en-US" dirty="0" err="1" smtClean="0"/>
              <a:t>vs</a:t>
            </a:r>
            <a:r>
              <a:rPr lang="en-US" dirty="0" smtClean="0"/>
              <a:t> Cats </a:t>
            </a:r>
          </a:p>
          <a:p>
            <a:r>
              <a:rPr lang="en-US" dirty="0" smtClean="0"/>
              <a:t>We will sample 5</a:t>
            </a:r>
          </a:p>
          <a:p>
            <a:pPr lvl="1"/>
            <a:r>
              <a:rPr lang="en-US" dirty="0" smtClean="0"/>
              <a:t>Assign numbers</a:t>
            </a:r>
          </a:p>
          <a:p>
            <a:pPr lvl="1"/>
            <a:r>
              <a:rPr lang="en-US" dirty="0" smtClean="0"/>
              <a:t>Use R to sample</a:t>
            </a:r>
          </a:p>
          <a:p>
            <a:pPr lvl="1"/>
            <a:endParaRPr lang="en-US" dirty="0"/>
          </a:p>
          <a:p>
            <a:r>
              <a:rPr lang="en-US" dirty="0" smtClean="0"/>
              <a:t>Repeat 5 times</a:t>
            </a:r>
          </a:p>
          <a:p>
            <a:r>
              <a:rPr lang="en-US" dirty="0" smtClean="0"/>
              <a:t>ascertain truth and run 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26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2016 estimate of the number  of eligible voters is 225,778,000. </a:t>
            </a:r>
          </a:p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We sampled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603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people at random and got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314 dogs. </a:t>
            </a:r>
            <a:endParaRPr lang="en-US" dirty="0" smtClean="0">
              <a:solidFill>
                <a:srgbClr val="000000"/>
              </a:solidFill>
              <a:ea typeface="Lucida Grande"/>
              <a:cs typeface="Lucida Grande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learned that given a model we can check if the data is consistent with it</a:t>
            </a:r>
          </a:p>
          <a:p>
            <a:r>
              <a:rPr lang="en-US" dirty="0" smtClean="0"/>
              <a:t>Idea: Find models that are consistent with the data.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7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estimate of the number  of eligible voters is 225,778,000. </a:t>
            </a: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We sampled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603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people at random and got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314 dogs. </a:t>
            </a:r>
            <a:endParaRPr lang="en-US" dirty="0" smtClean="0">
              <a:solidFill>
                <a:srgbClr val="000000"/>
              </a:solidFill>
              <a:ea typeface="Lucida Grande"/>
              <a:cs typeface="Lucida Grande"/>
            </a:endParaRPr>
          </a:p>
          <a:p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We will consider various models: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True proportion is p =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0.001, 0.002, 0.003,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…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Which of the models is the data in agreement with?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593</Words>
  <Application>Microsoft Macintosh PowerPoint</Application>
  <PresentationFormat>On-screen Show (4:3)</PresentationFormat>
  <Paragraphs>102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Lucida Grande</vt:lpstr>
      <vt:lpstr>Arial</vt:lpstr>
      <vt:lpstr>Office Theme</vt:lpstr>
      <vt:lpstr>Lecture 18</vt:lpstr>
      <vt:lpstr>Final Project</vt:lpstr>
      <vt:lpstr>Final presentation</vt:lpstr>
      <vt:lpstr>Statistics</vt:lpstr>
      <vt:lpstr>Parameters  and  statistics</vt:lpstr>
      <vt:lpstr>Experiment</vt:lpstr>
      <vt:lpstr>US Polls</vt:lpstr>
      <vt:lpstr>Main idea</vt:lpstr>
      <vt:lpstr>US Polls</vt:lpstr>
      <vt:lpstr>Results</vt:lpstr>
      <vt:lpstr>“P-value”</vt:lpstr>
      <vt:lpstr>Cutoff</vt:lpstr>
      <vt:lpstr>Fake data</vt:lpstr>
      <vt:lpstr>Issue</vt:lpstr>
      <vt:lpstr>Naïve parametric bootstrap</vt:lpstr>
      <vt:lpstr>Without Stratification</vt:lpstr>
      <vt:lpstr>Stratified problem</vt:lpstr>
      <vt:lpstr>Bootstrap Stratified</vt:lpstr>
      <vt:lpstr>Bootstrap SRS</vt:lpstr>
      <vt:lpstr>Homework</vt:lpstr>
    </vt:vector>
  </TitlesOfParts>
  <Company>Colorado State University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Jan Hannig</dc:creator>
  <cp:lastModifiedBy>Jan Hannig</cp:lastModifiedBy>
  <cp:revision>84</cp:revision>
  <dcterms:created xsi:type="dcterms:W3CDTF">2014-04-14T16:03:22Z</dcterms:created>
  <dcterms:modified xsi:type="dcterms:W3CDTF">2016-11-15T17:20:21Z</dcterms:modified>
</cp:coreProperties>
</file>