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56" r:id="rId2"/>
    <p:sldId id="271" r:id="rId3"/>
    <p:sldId id="268" r:id="rId4"/>
    <p:sldId id="277" r:id="rId5"/>
    <p:sldId id="274" r:id="rId6"/>
    <p:sldId id="269" r:id="rId7"/>
    <p:sldId id="270" r:id="rId8"/>
    <p:sldId id="257" r:id="rId9"/>
    <p:sldId id="258" r:id="rId10"/>
    <p:sldId id="259" r:id="rId11"/>
    <p:sldId id="260" r:id="rId12"/>
    <p:sldId id="261" r:id="rId13"/>
    <p:sldId id="262" r:id="rId14"/>
    <p:sldId id="263" r:id="rId15"/>
    <p:sldId id="264" r:id="rId16"/>
    <p:sldId id="265" r:id="rId17"/>
    <p:sldId id="266" r:id="rId18"/>
    <p:sldId id="267"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74"/>
  </p:normalViewPr>
  <p:slideViewPr>
    <p:cSldViewPr snapToGrid="0" snapToObjects="1">
      <p:cViewPr varScale="1">
        <p:scale>
          <a:sx n="124" d="100"/>
          <a:sy n="124" d="100"/>
        </p:scale>
        <p:origin x="1824" y="1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DE2781-2D06-1B44-A988-B9E6AEEE3D18}" type="datetimeFigureOut">
              <a:rPr lang="en-US" smtClean="0"/>
              <a:t>10/6/16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1EE69A-2393-5E44-846A-19B117C8816C}" type="slidenum">
              <a:rPr lang="en-US" smtClean="0"/>
              <a:t>‹#›</a:t>
            </a:fld>
            <a:endParaRPr lang="en-US"/>
          </a:p>
        </p:txBody>
      </p:sp>
    </p:spTree>
    <p:extLst>
      <p:ext uri="{BB962C8B-B14F-4D97-AF65-F5344CB8AC3E}">
        <p14:creationId xmlns:p14="http://schemas.microsoft.com/office/powerpoint/2010/main" val="6408454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2E680B2-120B-4645-B4BE-FC5958784CDD}" type="datetimeFigureOut">
              <a:rPr lang="en-US" smtClean="0"/>
              <a:t>10/6/16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261A39-FB29-E949-933A-E78A72FC7560}" type="slidenum">
              <a:rPr lang="en-US" smtClean="0"/>
              <a:t>‹#›</a:t>
            </a:fld>
            <a:endParaRPr lang="en-US"/>
          </a:p>
        </p:txBody>
      </p:sp>
    </p:spTree>
    <p:extLst>
      <p:ext uri="{BB962C8B-B14F-4D97-AF65-F5344CB8AC3E}">
        <p14:creationId xmlns:p14="http://schemas.microsoft.com/office/powerpoint/2010/main" val="3341714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E680B2-120B-4645-B4BE-FC5958784CDD}" type="datetimeFigureOut">
              <a:rPr lang="en-US" smtClean="0"/>
              <a:t>10/6/16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261A39-FB29-E949-933A-E78A72FC7560}" type="slidenum">
              <a:rPr lang="en-US" smtClean="0"/>
              <a:t>‹#›</a:t>
            </a:fld>
            <a:endParaRPr lang="en-US"/>
          </a:p>
        </p:txBody>
      </p:sp>
    </p:spTree>
    <p:extLst>
      <p:ext uri="{BB962C8B-B14F-4D97-AF65-F5344CB8AC3E}">
        <p14:creationId xmlns:p14="http://schemas.microsoft.com/office/powerpoint/2010/main" val="33152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E680B2-120B-4645-B4BE-FC5958784CDD}" type="datetimeFigureOut">
              <a:rPr lang="en-US" smtClean="0"/>
              <a:t>10/6/16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261A39-FB29-E949-933A-E78A72FC7560}" type="slidenum">
              <a:rPr lang="en-US" smtClean="0"/>
              <a:t>‹#›</a:t>
            </a:fld>
            <a:endParaRPr lang="en-US"/>
          </a:p>
        </p:txBody>
      </p:sp>
    </p:spTree>
    <p:extLst>
      <p:ext uri="{BB962C8B-B14F-4D97-AF65-F5344CB8AC3E}">
        <p14:creationId xmlns:p14="http://schemas.microsoft.com/office/powerpoint/2010/main" val="514565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E680B2-120B-4645-B4BE-FC5958784CDD}" type="datetimeFigureOut">
              <a:rPr lang="en-US" smtClean="0"/>
              <a:t>10/6/16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261A39-FB29-E949-933A-E78A72FC7560}" type="slidenum">
              <a:rPr lang="en-US" smtClean="0"/>
              <a:t>‹#›</a:t>
            </a:fld>
            <a:endParaRPr lang="en-US"/>
          </a:p>
        </p:txBody>
      </p:sp>
    </p:spTree>
    <p:extLst>
      <p:ext uri="{BB962C8B-B14F-4D97-AF65-F5344CB8AC3E}">
        <p14:creationId xmlns:p14="http://schemas.microsoft.com/office/powerpoint/2010/main" val="2583815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E680B2-120B-4645-B4BE-FC5958784CDD}" type="datetimeFigureOut">
              <a:rPr lang="en-US" smtClean="0"/>
              <a:t>10/6/16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261A39-FB29-E949-933A-E78A72FC7560}" type="slidenum">
              <a:rPr lang="en-US" smtClean="0"/>
              <a:t>‹#›</a:t>
            </a:fld>
            <a:endParaRPr lang="en-US"/>
          </a:p>
        </p:txBody>
      </p:sp>
    </p:spTree>
    <p:extLst>
      <p:ext uri="{BB962C8B-B14F-4D97-AF65-F5344CB8AC3E}">
        <p14:creationId xmlns:p14="http://schemas.microsoft.com/office/powerpoint/2010/main" val="2500446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2E680B2-120B-4645-B4BE-FC5958784CDD}" type="datetimeFigureOut">
              <a:rPr lang="en-US" smtClean="0"/>
              <a:t>10/6/16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261A39-FB29-E949-933A-E78A72FC7560}" type="slidenum">
              <a:rPr lang="en-US" smtClean="0"/>
              <a:t>‹#›</a:t>
            </a:fld>
            <a:endParaRPr lang="en-US"/>
          </a:p>
        </p:txBody>
      </p:sp>
    </p:spTree>
    <p:extLst>
      <p:ext uri="{BB962C8B-B14F-4D97-AF65-F5344CB8AC3E}">
        <p14:creationId xmlns:p14="http://schemas.microsoft.com/office/powerpoint/2010/main" val="494457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2E680B2-120B-4645-B4BE-FC5958784CDD}" type="datetimeFigureOut">
              <a:rPr lang="en-US" smtClean="0"/>
              <a:t>10/6/16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261A39-FB29-E949-933A-E78A72FC7560}" type="slidenum">
              <a:rPr lang="en-US" smtClean="0"/>
              <a:t>‹#›</a:t>
            </a:fld>
            <a:endParaRPr lang="en-US"/>
          </a:p>
        </p:txBody>
      </p:sp>
    </p:spTree>
    <p:extLst>
      <p:ext uri="{BB962C8B-B14F-4D97-AF65-F5344CB8AC3E}">
        <p14:creationId xmlns:p14="http://schemas.microsoft.com/office/powerpoint/2010/main" val="1796967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2E680B2-120B-4645-B4BE-FC5958784CDD}" type="datetimeFigureOut">
              <a:rPr lang="en-US" smtClean="0"/>
              <a:t>10/6/16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261A39-FB29-E949-933A-E78A72FC7560}" type="slidenum">
              <a:rPr lang="en-US" smtClean="0"/>
              <a:t>‹#›</a:t>
            </a:fld>
            <a:endParaRPr lang="en-US"/>
          </a:p>
        </p:txBody>
      </p:sp>
    </p:spTree>
    <p:extLst>
      <p:ext uri="{BB962C8B-B14F-4D97-AF65-F5344CB8AC3E}">
        <p14:creationId xmlns:p14="http://schemas.microsoft.com/office/powerpoint/2010/main" val="1534104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E680B2-120B-4645-B4BE-FC5958784CDD}" type="datetimeFigureOut">
              <a:rPr lang="en-US" smtClean="0"/>
              <a:t>10/6/16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261A39-FB29-E949-933A-E78A72FC7560}" type="slidenum">
              <a:rPr lang="en-US" smtClean="0"/>
              <a:t>‹#›</a:t>
            </a:fld>
            <a:endParaRPr lang="en-US"/>
          </a:p>
        </p:txBody>
      </p:sp>
    </p:spTree>
    <p:extLst>
      <p:ext uri="{BB962C8B-B14F-4D97-AF65-F5344CB8AC3E}">
        <p14:creationId xmlns:p14="http://schemas.microsoft.com/office/powerpoint/2010/main" val="3939425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E680B2-120B-4645-B4BE-FC5958784CDD}" type="datetimeFigureOut">
              <a:rPr lang="en-US" smtClean="0"/>
              <a:t>10/6/16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261A39-FB29-E949-933A-E78A72FC7560}" type="slidenum">
              <a:rPr lang="en-US" smtClean="0"/>
              <a:t>‹#›</a:t>
            </a:fld>
            <a:endParaRPr lang="en-US"/>
          </a:p>
        </p:txBody>
      </p:sp>
    </p:spTree>
    <p:extLst>
      <p:ext uri="{BB962C8B-B14F-4D97-AF65-F5344CB8AC3E}">
        <p14:creationId xmlns:p14="http://schemas.microsoft.com/office/powerpoint/2010/main" val="3813847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E680B2-120B-4645-B4BE-FC5958784CDD}" type="datetimeFigureOut">
              <a:rPr lang="en-US" smtClean="0"/>
              <a:t>10/6/16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261A39-FB29-E949-933A-E78A72FC7560}" type="slidenum">
              <a:rPr lang="en-US" smtClean="0"/>
              <a:t>‹#›</a:t>
            </a:fld>
            <a:endParaRPr lang="en-US"/>
          </a:p>
        </p:txBody>
      </p:sp>
    </p:spTree>
    <p:extLst>
      <p:ext uri="{BB962C8B-B14F-4D97-AF65-F5344CB8AC3E}">
        <p14:creationId xmlns:p14="http://schemas.microsoft.com/office/powerpoint/2010/main" val="192395266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E680B2-120B-4645-B4BE-FC5958784CDD}" type="datetimeFigureOut">
              <a:rPr lang="en-US" smtClean="0"/>
              <a:t>10/6/16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261A39-FB29-E949-933A-E78A72FC7560}" type="slidenum">
              <a:rPr lang="en-US" smtClean="0"/>
              <a:t>‹#›</a:t>
            </a:fld>
            <a:endParaRPr lang="en-US"/>
          </a:p>
        </p:txBody>
      </p:sp>
    </p:spTree>
    <p:extLst>
      <p:ext uri="{BB962C8B-B14F-4D97-AF65-F5344CB8AC3E}">
        <p14:creationId xmlns:p14="http://schemas.microsoft.com/office/powerpoint/2010/main" val="29402001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en.wikipedia.org/wiki/Roulett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Lecture 10</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4557414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Blackjack Goals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aim of the game is to accumulate a total close to 21.</a:t>
            </a:r>
          </a:p>
          <a:p>
            <a:r>
              <a:rPr lang="en-US" dirty="0" smtClean="0"/>
              <a:t>Players play against a dealer not </a:t>
            </a:r>
            <a:r>
              <a:rPr lang="en-US" dirty="0" smtClean="0"/>
              <a:t>against </a:t>
            </a:r>
            <a:r>
              <a:rPr lang="en-US" dirty="0" smtClean="0"/>
              <a:t>each other.</a:t>
            </a:r>
          </a:p>
          <a:p>
            <a:pPr lvl="1"/>
            <a:r>
              <a:rPr lang="en-US" dirty="0" smtClean="0"/>
              <a:t> Player who has a higher point than the dealer not exceeding 21 wins. </a:t>
            </a:r>
          </a:p>
          <a:p>
            <a:r>
              <a:rPr lang="en-US" dirty="0" smtClean="0"/>
              <a:t>The best possible blackjack hand is an opening deal of an ace with any ten-point card. This is called a "blackjack".</a:t>
            </a:r>
          </a:p>
          <a:p>
            <a:r>
              <a:rPr lang="en-US" dirty="0" smtClean="0"/>
              <a:t>If the player and dealer have the same point, this is called a "push” (draw).</a:t>
            </a:r>
          </a:p>
          <a:p>
            <a:r>
              <a:rPr lang="en-US" dirty="0" smtClean="0"/>
              <a:t>Scoring higher than 21 (called "bust") results in a loss.</a:t>
            </a:r>
          </a:p>
          <a:p>
            <a:endParaRPr lang="en-US" dirty="0"/>
          </a:p>
        </p:txBody>
      </p:sp>
    </p:spTree>
    <p:extLst>
      <p:ext uri="{BB962C8B-B14F-4D97-AF65-F5344CB8AC3E}">
        <p14:creationId xmlns:p14="http://schemas.microsoft.com/office/powerpoint/2010/main" val="33692916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Card Values</a:t>
            </a:r>
            <a:endParaRPr lang="en-US" dirty="0"/>
          </a:p>
        </p:txBody>
      </p:sp>
      <p:sp>
        <p:nvSpPr>
          <p:cNvPr id="3" name="Content Placeholder 2"/>
          <p:cNvSpPr>
            <a:spLocks noGrp="1"/>
          </p:cNvSpPr>
          <p:nvPr>
            <p:ph idx="1"/>
          </p:nvPr>
        </p:nvSpPr>
        <p:spPr/>
        <p:txBody>
          <a:bodyPr/>
          <a:lstStyle/>
          <a:p>
            <a:r>
              <a:rPr lang="en-US" dirty="0" smtClean="0"/>
              <a:t>Aces are valued as either 1 or 11 according to the player's choice.</a:t>
            </a:r>
          </a:p>
          <a:p>
            <a:r>
              <a:rPr lang="en-US" dirty="0" smtClean="0"/>
              <a:t>2 -- 10-value cards have its numerical values. </a:t>
            </a:r>
          </a:p>
          <a:p>
            <a:r>
              <a:rPr lang="en-US" dirty="0" smtClean="0"/>
              <a:t>The jack, queen, and king (also known as "face cards" or "pictures") count as 10.</a:t>
            </a:r>
          </a:p>
          <a:p>
            <a:endParaRPr lang="en-US" dirty="0"/>
          </a:p>
        </p:txBody>
      </p:sp>
    </p:spTree>
    <p:extLst>
      <p:ext uri="{BB962C8B-B14F-4D97-AF65-F5344CB8AC3E}">
        <p14:creationId xmlns:p14="http://schemas.microsoft.com/office/powerpoint/2010/main" val="6300670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Rules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Betting is done before the players receive the cards.</a:t>
            </a:r>
          </a:p>
          <a:p>
            <a:r>
              <a:rPr lang="en-US" dirty="0" smtClean="0"/>
              <a:t>The players and the dealer receive two cards each. The dealer deals cards from her left to her far right.</a:t>
            </a:r>
          </a:p>
          <a:p>
            <a:pPr lvl="1"/>
            <a:r>
              <a:rPr lang="en-US" dirty="0" smtClean="0"/>
              <a:t>The players' cards are dealt face up.</a:t>
            </a:r>
          </a:p>
          <a:p>
            <a:pPr lvl="1"/>
            <a:r>
              <a:rPr lang="en-US" dirty="0"/>
              <a:t>T</a:t>
            </a:r>
            <a:r>
              <a:rPr lang="en-US" dirty="0" smtClean="0"/>
              <a:t>he dealer has one face down and one face up.</a:t>
            </a:r>
          </a:p>
          <a:p>
            <a:r>
              <a:rPr lang="en-US" dirty="0" smtClean="0"/>
              <a:t>Only the dealer can see the hole card (face-down card) at this point. </a:t>
            </a:r>
          </a:p>
          <a:p>
            <a:pPr lvl="1"/>
            <a:r>
              <a:rPr lang="en-US" dirty="0" smtClean="0"/>
              <a:t>If a player and the dealer each have a blackjack, the result is a push for that player. </a:t>
            </a:r>
          </a:p>
          <a:p>
            <a:pPr lvl="1"/>
            <a:r>
              <a:rPr lang="en-US" dirty="0" smtClean="0"/>
              <a:t>If the dealer has a blackjack, all players not holding a blackjack lose and the game is over.</a:t>
            </a:r>
            <a:endParaRPr lang="en-US" dirty="0"/>
          </a:p>
        </p:txBody>
      </p:sp>
    </p:spTree>
    <p:extLst>
      <p:ext uri="{BB962C8B-B14F-4D97-AF65-F5344CB8AC3E}">
        <p14:creationId xmlns:p14="http://schemas.microsoft.com/office/powerpoint/2010/main" val="2717727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Rules of play</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If the dealer doesn't have a blackjack, the game goes on.</a:t>
            </a:r>
          </a:p>
          <a:p>
            <a:r>
              <a:rPr lang="en-US" dirty="0" smtClean="0"/>
              <a:t>If the player has a blackjack, the player wins 1.5 times of the bet.</a:t>
            </a:r>
          </a:p>
          <a:p>
            <a:r>
              <a:rPr lang="en-US" dirty="0" smtClean="0"/>
              <a:t>Otherwise the game goes on with each remaining player taking action - in clockwise order starting to dealer's left.</a:t>
            </a:r>
          </a:p>
          <a:p>
            <a:r>
              <a:rPr lang="en-US" dirty="0" smtClean="0"/>
              <a:t>The player can keep his hand as it is (stand) or take more cards from the deck (hit), one at a time, until either the player judges that the hand is strong enough to go up against the dealer's hand and stands, or until it goes over 21, in which case the player immediately loses. </a:t>
            </a:r>
            <a:endParaRPr lang="en-US" dirty="0"/>
          </a:p>
        </p:txBody>
      </p:sp>
    </p:spTree>
    <p:extLst>
      <p:ext uri="{BB962C8B-B14F-4D97-AF65-F5344CB8AC3E}">
        <p14:creationId xmlns:p14="http://schemas.microsoft.com/office/powerpoint/2010/main" val="27138514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Rules for the dealer</a:t>
            </a:r>
            <a:endParaRPr lang="en-US" dirty="0"/>
          </a:p>
        </p:txBody>
      </p:sp>
      <p:sp>
        <p:nvSpPr>
          <p:cNvPr id="3" name="Content Placeholder 2"/>
          <p:cNvSpPr>
            <a:spLocks noGrp="1"/>
          </p:cNvSpPr>
          <p:nvPr>
            <p:ph idx="1"/>
          </p:nvPr>
        </p:nvSpPr>
        <p:spPr/>
        <p:txBody>
          <a:bodyPr/>
          <a:lstStyle/>
          <a:p>
            <a:r>
              <a:rPr lang="en-US" dirty="0" smtClean="0"/>
              <a:t>The dealer must hit if the value of the hand is lower than 17, otherwise the dealer will stand. If the dealer goes bust, all players who are left in the game win and the game is over.</a:t>
            </a:r>
          </a:p>
          <a:p>
            <a:r>
              <a:rPr lang="en-US" dirty="0" smtClean="0"/>
              <a:t>If the dealer and all players don't go bust, players or dealer with higher point totals close to 21 win and the game is over. </a:t>
            </a:r>
          </a:p>
          <a:p>
            <a:endParaRPr lang="en-US" dirty="0"/>
          </a:p>
        </p:txBody>
      </p:sp>
    </p:spTree>
    <p:extLst>
      <p:ext uri="{BB962C8B-B14F-4D97-AF65-F5344CB8AC3E}">
        <p14:creationId xmlns:p14="http://schemas.microsoft.com/office/powerpoint/2010/main" val="39069052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Insurance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If the dealer's up-card is an ace, the player is offered the option of taking "insurance". </a:t>
            </a:r>
          </a:p>
          <a:p>
            <a:pPr lvl="1"/>
            <a:r>
              <a:rPr lang="en-US" dirty="0" smtClean="0"/>
              <a:t>Insurance is a side bet that the dealer has blackjack and is treated independently of the main wager. The player may add up to half the value of their original bet to the insurance.</a:t>
            </a:r>
          </a:p>
          <a:p>
            <a:r>
              <a:rPr lang="en-US" dirty="0" smtClean="0"/>
              <a:t>After insurance, the dealer checks the hole card.</a:t>
            </a:r>
          </a:p>
          <a:p>
            <a:r>
              <a:rPr lang="en-US" dirty="0" smtClean="0"/>
              <a:t>If the hole card has a blackjack, players who are choosing an insurance receive twice the insurance bet but lose original bet.</a:t>
            </a:r>
          </a:p>
          <a:p>
            <a:r>
              <a:rPr lang="en-US" dirty="0" smtClean="0"/>
              <a:t>If not blackjack, players lose insurance bet and the game goes on.</a:t>
            </a:r>
          </a:p>
          <a:p>
            <a:endParaRPr lang="en-US" dirty="0"/>
          </a:p>
        </p:txBody>
      </p:sp>
    </p:spTree>
    <p:extLst>
      <p:ext uri="{BB962C8B-B14F-4D97-AF65-F5344CB8AC3E}">
        <p14:creationId xmlns:p14="http://schemas.microsoft.com/office/powerpoint/2010/main" val="13591327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Split</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When players get two starting cards of the same face value, they have the option to split the hand in two.</a:t>
            </a:r>
          </a:p>
          <a:p>
            <a:r>
              <a:rPr lang="en-US" dirty="0" smtClean="0"/>
              <a:t>You place another bet of the same size as the original bet and play on with two hands. When you've decided to split a hand, the dealer immediately deals a second card to each hand and the game goes on.</a:t>
            </a:r>
          </a:p>
          <a:p>
            <a:r>
              <a:rPr lang="en-US" dirty="0" smtClean="0"/>
              <a:t>If players split aces, they are dealt a second card to each hand as usual, but you are not allowed to take any further cards.</a:t>
            </a:r>
          </a:p>
          <a:p>
            <a:r>
              <a:rPr lang="en-US" dirty="0" smtClean="0"/>
              <a:t>You can split again but aces can not be split again.</a:t>
            </a:r>
          </a:p>
          <a:p>
            <a:endParaRPr lang="en-US" dirty="0"/>
          </a:p>
        </p:txBody>
      </p:sp>
    </p:spTree>
    <p:extLst>
      <p:ext uri="{BB962C8B-B14F-4D97-AF65-F5344CB8AC3E}">
        <p14:creationId xmlns:p14="http://schemas.microsoft.com/office/powerpoint/2010/main" val="32251181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Double-down</a:t>
            </a:r>
            <a:endParaRPr lang="en-US" dirty="0"/>
          </a:p>
        </p:txBody>
      </p:sp>
      <p:sp>
        <p:nvSpPr>
          <p:cNvPr id="3" name="Content Placeholder 2"/>
          <p:cNvSpPr>
            <a:spLocks noGrp="1"/>
          </p:cNvSpPr>
          <p:nvPr>
            <p:ph idx="1"/>
          </p:nvPr>
        </p:nvSpPr>
        <p:spPr/>
        <p:txBody>
          <a:bodyPr/>
          <a:lstStyle/>
          <a:p>
            <a:r>
              <a:rPr lang="en-US" dirty="0" smtClean="0"/>
              <a:t>Players are allowed to double down on the initial two-card hand.</a:t>
            </a:r>
          </a:p>
          <a:p>
            <a:r>
              <a:rPr lang="en-US" dirty="0" smtClean="0"/>
              <a:t>When players have chosen to double down, they make the initial bet double and they'll only get one more card from the dealer.</a:t>
            </a:r>
          </a:p>
          <a:p>
            <a:endParaRPr lang="en-US" dirty="0"/>
          </a:p>
        </p:txBody>
      </p:sp>
    </p:spTree>
    <p:extLst>
      <p:ext uri="{BB962C8B-B14F-4D97-AF65-F5344CB8AC3E}">
        <p14:creationId xmlns:p14="http://schemas.microsoft.com/office/powerpoint/2010/main" val="15489621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Surrender</a:t>
            </a:r>
            <a:endParaRPr lang="en-US" dirty="0"/>
          </a:p>
        </p:txBody>
      </p:sp>
      <p:sp>
        <p:nvSpPr>
          <p:cNvPr id="3" name="Content Placeholder 2"/>
          <p:cNvSpPr>
            <a:spLocks noGrp="1"/>
          </p:cNvSpPr>
          <p:nvPr>
            <p:ph idx="1"/>
          </p:nvPr>
        </p:nvSpPr>
        <p:spPr/>
        <p:txBody>
          <a:bodyPr>
            <a:normAutofit/>
          </a:bodyPr>
          <a:lstStyle/>
          <a:p>
            <a:r>
              <a:rPr lang="en-US" dirty="0" smtClean="0"/>
              <a:t>Surrender is only available as the first decision of a hand.</a:t>
            </a:r>
          </a:p>
          <a:p>
            <a:pPr lvl="1"/>
            <a:r>
              <a:rPr lang="en-US" dirty="0" smtClean="0"/>
              <a:t>When the player surrenders, the house takes half the player's bet and returns the other half to the player. </a:t>
            </a:r>
          </a:p>
          <a:p>
            <a:pPr lvl="1"/>
            <a:r>
              <a:rPr lang="en-US" dirty="0" smtClean="0"/>
              <a:t>Surrenders will not be allowed if the dealer has a blackjack.</a:t>
            </a:r>
          </a:p>
          <a:p>
            <a:pPr lvl="1"/>
            <a:r>
              <a:rPr lang="en-US" dirty="0" smtClean="0"/>
              <a:t>Surrenders are not allowed</a:t>
            </a:r>
            <a:r>
              <a:rPr lang="en-US" dirty="0"/>
              <a:t> </a:t>
            </a:r>
            <a:r>
              <a:rPr lang="en-US" dirty="0" smtClean="0"/>
              <a:t>in most casinos</a:t>
            </a:r>
          </a:p>
          <a:p>
            <a:endParaRPr lang="en-US" dirty="0"/>
          </a:p>
        </p:txBody>
      </p:sp>
    </p:spTree>
    <p:extLst>
      <p:ext uri="{BB962C8B-B14F-4D97-AF65-F5344CB8AC3E}">
        <p14:creationId xmlns:p14="http://schemas.microsoft.com/office/powerpoint/2010/main" val="26246362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Simplified roulette</a:t>
            </a:r>
            <a:endParaRPr lang="en-US" dirty="0"/>
          </a:p>
        </p:txBody>
      </p:sp>
      <p:sp>
        <p:nvSpPr>
          <p:cNvPr id="3" name="Content Placeholder 2"/>
          <p:cNvSpPr>
            <a:spLocks noGrp="1"/>
          </p:cNvSpPr>
          <p:nvPr>
            <p:ph idx="1"/>
          </p:nvPr>
        </p:nvSpPr>
        <p:spPr/>
        <p:txBody>
          <a:bodyPr/>
          <a:lstStyle/>
          <a:p>
            <a:r>
              <a:rPr lang="en-US" dirty="0" smtClean="0"/>
              <a:t>European roulette has numbers 0,1,…36.</a:t>
            </a:r>
          </a:p>
          <a:p>
            <a:r>
              <a:rPr lang="en-US" dirty="0">
                <a:hlinkClick r:id="rId2"/>
              </a:rPr>
              <a:t>https://en.wikipedia.org/wiki/Roulette</a:t>
            </a:r>
            <a:endParaRPr lang="en-US" dirty="0"/>
          </a:p>
          <a:p>
            <a:r>
              <a:rPr lang="en-US" dirty="0" smtClean="0"/>
              <a:t>If </a:t>
            </a:r>
            <a:r>
              <a:rPr lang="en-US" dirty="0" smtClean="0"/>
              <a:t>you bet x on a number you get 35x if win on –x if loss.</a:t>
            </a:r>
          </a:p>
          <a:p>
            <a:r>
              <a:rPr lang="en-US" dirty="0" smtClean="0"/>
              <a:t>Simplification: no minimum or maximum bets</a:t>
            </a:r>
            <a:endParaRPr lang="en-US" dirty="0"/>
          </a:p>
        </p:txBody>
      </p:sp>
    </p:spTree>
    <p:extLst>
      <p:ext uri="{BB962C8B-B14F-4D97-AF65-F5344CB8AC3E}">
        <p14:creationId xmlns:p14="http://schemas.microsoft.com/office/powerpoint/2010/main" val="4281545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Dubins</a:t>
            </a:r>
            <a:r>
              <a:rPr lang="en-US" dirty="0" smtClean="0"/>
              <a:t> &amp; Savage Problem</a:t>
            </a:r>
            <a:endParaRPr lang="en-US" dirty="0"/>
          </a:p>
        </p:txBody>
      </p:sp>
      <p:sp>
        <p:nvSpPr>
          <p:cNvPr id="3" name="Content Placeholder 2"/>
          <p:cNvSpPr>
            <a:spLocks noGrp="1"/>
          </p:cNvSpPr>
          <p:nvPr>
            <p:ph idx="1"/>
          </p:nvPr>
        </p:nvSpPr>
        <p:spPr/>
        <p:txBody>
          <a:bodyPr/>
          <a:lstStyle/>
          <a:p>
            <a:r>
              <a:rPr lang="en-US" dirty="0" smtClean="0"/>
              <a:t>You are given initial wealth $100</a:t>
            </a:r>
          </a:p>
          <a:p>
            <a:r>
              <a:rPr lang="en-US" dirty="0" smtClean="0"/>
              <a:t>You can place any bets on the simplified roulette (European)</a:t>
            </a:r>
          </a:p>
          <a:p>
            <a:r>
              <a:rPr lang="en-US" dirty="0" smtClean="0"/>
              <a:t>Play until either bust or reach $500</a:t>
            </a:r>
          </a:p>
          <a:p>
            <a:r>
              <a:rPr lang="en-US" dirty="0" smtClean="0"/>
              <a:t>What strategy would you use?</a:t>
            </a:r>
          </a:p>
          <a:p>
            <a:r>
              <a:rPr lang="en-US" dirty="0" smtClean="0"/>
              <a:t>R experiments continued</a:t>
            </a:r>
          </a:p>
          <a:p>
            <a:endParaRPr lang="en-US" dirty="0"/>
          </a:p>
        </p:txBody>
      </p:sp>
    </p:spTree>
    <p:extLst>
      <p:ext uri="{BB962C8B-B14F-4D97-AF65-F5344CB8AC3E}">
        <p14:creationId xmlns:p14="http://schemas.microsoft.com/office/powerpoint/2010/main" val="4567299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Dubins</a:t>
            </a:r>
            <a:r>
              <a:rPr lang="en-US" dirty="0" smtClean="0"/>
              <a:t> &amp; Savage Problem</a:t>
            </a:r>
            <a:endParaRPr lang="en-US" dirty="0"/>
          </a:p>
        </p:txBody>
      </p:sp>
      <p:sp>
        <p:nvSpPr>
          <p:cNvPr id="3" name="Content Placeholder 2"/>
          <p:cNvSpPr>
            <a:spLocks noGrp="1"/>
          </p:cNvSpPr>
          <p:nvPr>
            <p:ph idx="1"/>
          </p:nvPr>
        </p:nvSpPr>
        <p:spPr/>
        <p:txBody>
          <a:bodyPr/>
          <a:lstStyle/>
          <a:p>
            <a:r>
              <a:rPr lang="en-US" dirty="0" smtClean="0"/>
              <a:t>You are given initial wealth $100</a:t>
            </a:r>
          </a:p>
          <a:p>
            <a:r>
              <a:rPr lang="en-US" dirty="0" smtClean="0"/>
              <a:t> You can place any bets on the simplified roulette (European)</a:t>
            </a:r>
          </a:p>
          <a:p>
            <a:r>
              <a:rPr lang="en-US" dirty="0" smtClean="0"/>
              <a:t>Play until either bust or reach $500</a:t>
            </a:r>
          </a:p>
          <a:p>
            <a:r>
              <a:rPr lang="en-US" dirty="0" smtClean="0"/>
              <a:t>What strategy would you use?</a:t>
            </a:r>
          </a:p>
          <a:p>
            <a:pPr lvl="1"/>
            <a:r>
              <a:rPr lang="en-US" dirty="0" smtClean="0"/>
              <a:t>Ignore </a:t>
            </a:r>
            <a:r>
              <a:rPr lang="en-US" dirty="0"/>
              <a:t>c</a:t>
            </a:r>
            <a:r>
              <a:rPr lang="en-US" dirty="0" smtClean="0"/>
              <a:t>omplications </a:t>
            </a:r>
            <a:r>
              <a:rPr lang="en-US" dirty="0"/>
              <a:t>due to minimum and maximum </a:t>
            </a:r>
            <a:r>
              <a:rPr lang="en-US" dirty="0" smtClean="0"/>
              <a:t>bet.</a:t>
            </a:r>
          </a:p>
          <a:p>
            <a:pPr lvl="1"/>
            <a:r>
              <a:rPr lang="en-US" dirty="0" smtClean="0"/>
              <a:t>R experiments</a:t>
            </a:r>
          </a:p>
          <a:p>
            <a:endParaRPr lang="en-US" dirty="0"/>
          </a:p>
        </p:txBody>
      </p:sp>
    </p:spTree>
    <p:extLst>
      <p:ext uri="{BB962C8B-B14F-4D97-AF65-F5344CB8AC3E}">
        <p14:creationId xmlns:p14="http://schemas.microsoft.com/office/powerpoint/2010/main" val="19078026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Try a few strategies</a:t>
            </a:r>
            <a:endParaRPr lang="en-US" dirty="0"/>
          </a:p>
        </p:txBody>
      </p:sp>
      <p:sp>
        <p:nvSpPr>
          <p:cNvPr id="3" name="Content Placeholder 2"/>
          <p:cNvSpPr>
            <a:spLocks noGrp="1"/>
          </p:cNvSpPr>
          <p:nvPr>
            <p:ph idx="1"/>
          </p:nvPr>
        </p:nvSpPr>
        <p:spPr/>
        <p:txBody>
          <a:bodyPr/>
          <a:lstStyle/>
          <a:p>
            <a:r>
              <a:rPr lang="en-US" dirty="0" smtClean="0"/>
              <a:t>The code is on-line</a:t>
            </a:r>
          </a:p>
          <a:p>
            <a:r>
              <a:rPr lang="en-US" dirty="0" smtClean="0"/>
              <a:t>We will enter the strategies as code into the </a:t>
            </a:r>
            <a:r>
              <a:rPr lang="en-US" smtClean="0"/>
              <a:t>space provided.</a:t>
            </a:r>
            <a:endParaRPr lang="en-US"/>
          </a:p>
        </p:txBody>
      </p:sp>
    </p:spTree>
    <p:extLst>
      <p:ext uri="{BB962C8B-B14F-4D97-AF65-F5344CB8AC3E}">
        <p14:creationId xmlns:p14="http://schemas.microsoft.com/office/powerpoint/2010/main" val="18483993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Variance and risk</a:t>
            </a:r>
            <a:endParaRPr lang="en-US" dirty="0"/>
          </a:p>
        </p:txBody>
      </p:sp>
      <p:sp>
        <p:nvSpPr>
          <p:cNvPr id="3" name="Content Placeholder 2"/>
          <p:cNvSpPr>
            <a:spLocks noGrp="1"/>
          </p:cNvSpPr>
          <p:nvPr>
            <p:ph idx="1"/>
          </p:nvPr>
        </p:nvSpPr>
        <p:spPr/>
        <p:txBody>
          <a:bodyPr/>
          <a:lstStyle/>
          <a:p>
            <a:r>
              <a:rPr lang="en-US" dirty="0" smtClean="0"/>
              <a:t>Variance measures how far can random variable stray from its mean</a:t>
            </a:r>
          </a:p>
          <a:p>
            <a:r>
              <a:rPr lang="en-US" dirty="0" smtClean="0"/>
              <a:t>If mean positive (return on stocks, bonds,…) big variance is bad – risk </a:t>
            </a:r>
          </a:p>
          <a:p>
            <a:r>
              <a:rPr lang="en-US" dirty="0" smtClean="0"/>
              <a:t>In our game – mean is negative; our only hope is that something unusual will happen.</a:t>
            </a:r>
          </a:p>
          <a:p>
            <a:pPr lvl="1"/>
            <a:r>
              <a:rPr lang="en-US" dirty="0" smtClean="0"/>
              <a:t>We want strategy that maximizes variance at each step, but does not overshoot the target</a:t>
            </a:r>
          </a:p>
        </p:txBody>
      </p:sp>
    </p:spTree>
    <p:extLst>
      <p:ext uri="{BB962C8B-B14F-4D97-AF65-F5344CB8AC3E}">
        <p14:creationId xmlns:p14="http://schemas.microsoft.com/office/powerpoint/2010/main" val="3993507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Greedy strategy for our game</a:t>
            </a:r>
            <a:endParaRPr lang="en-US" dirty="0"/>
          </a:p>
        </p:txBody>
      </p:sp>
      <p:sp>
        <p:nvSpPr>
          <p:cNvPr id="3" name="Content Placeholder 2"/>
          <p:cNvSpPr>
            <a:spLocks noGrp="1"/>
          </p:cNvSpPr>
          <p:nvPr>
            <p:ph idx="1"/>
          </p:nvPr>
        </p:nvSpPr>
        <p:spPr/>
        <p:txBody>
          <a:bodyPr/>
          <a:lstStyle/>
          <a:p>
            <a:r>
              <a:rPr lang="en-US" dirty="0" smtClean="0"/>
              <a:t>If all bets have the same mean (</a:t>
            </a:r>
            <a:r>
              <a:rPr lang="en-US" dirty="0" err="1" smtClean="0"/>
              <a:t>roulete</a:t>
            </a:r>
            <a:r>
              <a:rPr lang="en-US" dirty="0" smtClean="0"/>
              <a:t> is like this) at every step select the most variable bet (single number)</a:t>
            </a:r>
          </a:p>
          <a:p>
            <a:r>
              <a:rPr lang="en-US" dirty="0" smtClean="0"/>
              <a:t>Bet the amount that will take you exactly to the amount you need in one step (or everything you have if that is smaller). </a:t>
            </a:r>
          </a:p>
          <a:p>
            <a:r>
              <a:rPr lang="en-US" dirty="0" smtClean="0"/>
              <a:t>One can mathematically prove that this is the best strategy. (See handout).</a:t>
            </a:r>
            <a:endParaRPr lang="en-US" dirty="0"/>
          </a:p>
        </p:txBody>
      </p:sp>
    </p:spTree>
    <p:extLst>
      <p:ext uri="{BB962C8B-B14F-4D97-AF65-F5344CB8AC3E}">
        <p14:creationId xmlns:p14="http://schemas.microsoft.com/office/powerpoint/2010/main" val="2241938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Game of chance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Roulette is a game of chance where consecutive results are INDEPENDENT</a:t>
            </a:r>
          </a:p>
          <a:p>
            <a:pPr lvl="1"/>
            <a:r>
              <a:rPr lang="en-US" dirty="0" smtClean="0"/>
              <a:t>The chance of any outcome is unaffected by past results (no number is due…)</a:t>
            </a:r>
          </a:p>
          <a:p>
            <a:r>
              <a:rPr lang="en-US" dirty="0" smtClean="0"/>
              <a:t>The house has an average advantage of 1/37 (European) per dollar bet</a:t>
            </a:r>
          </a:p>
          <a:p>
            <a:pPr lvl="1"/>
            <a:r>
              <a:rPr lang="en-US" dirty="0" smtClean="0"/>
              <a:t>Through clever betting we were able to reduce casino’s advantage. </a:t>
            </a:r>
            <a:endParaRPr lang="en-US" dirty="0"/>
          </a:p>
          <a:p>
            <a:pPr lvl="1"/>
            <a:r>
              <a:rPr lang="en-US" dirty="0" smtClean="0"/>
              <a:t>Optional stopping theorem proves mathematically that the advantage cannot be eliminated.</a:t>
            </a:r>
          </a:p>
          <a:p>
            <a:pPr lvl="1"/>
            <a:r>
              <a:rPr lang="en-US" dirty="0" smtClean="0"/>
              <a:t>Casinos disallow ``clever’’ betting through minimum/maximum bets and </a:t>
            </a:r>
            <a:r>
              <a:rPr lang="en-US" smtClean="0"/>
              <a:t>other rules.</a:t>
            </a:r>
            <a:endParaRPr lang="en-US" dirty="0" smtClean="0"/>
          </a:p>
          <a:p>
            <a:endParaRPr lang="en-US" dirty="0"/>
          </a:p>
        </p:txBody>
      </p:sp>
    </p:spTree>
    <p:extLst>
      <p:ext uri="{BB962C8B-B14F-4D97-AF65-F5344CB8AC3E}">
        <p14:creationId xmlns:p14="http://schemas.microsoft.com/office/powerpoint/2010/main" val="26964488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Blackjack</a:t>
            </a:r>
            <a:endParaRPr lang="en-US" dirty="0"/>
          </a:p>
        </p:txBody>
      </p:sp>
      <p:sp>
        <p:nvSpPr>
          <p:cNvPr id="3" name="Content Placeholder 2"/>
          <p:cNvSpPr>
            <a:spLocks noGrp="1"/>
          </p:cNvSpPr>
          <p:nvPr>
            <p:ph idx="1"/>
          </p:nvPr>
        </p:nvSpPr>
        <p:spPr/>
        <p:txBody>
          <a:bodyPr/>
          <a:lstStyle/>
          <a:p>
            <a:r>
              <a:rPr lang="en-US" dirty="0" smtClean="0"/>
              <a:t>The game depends on the status of the deck that changes through time</a:t>
            </a:r>
          </a:p>
          <a:p>
            <a:r>
              <a:rPr lang="en-US" dirty="0" smtClean="0"/>
              <a:t>While on average the casino has an edge. At some moments this edge might disappear</a:t>
            </a:r>
          </a:p>
          <a:p>
            <a:pPr lvl="1"/>
            <a:r>
              <a:rPr lang="en-US" dirty="0" smtClean="0"/>
              <a:t>To use this one would need to count cards and use clever betting strategies</a:t>
            </a:r>
          </a:p>
          <a:p>
            <a:pPr lvl="1"/>
            <a:r>
              <a:rPr lang="en-US" dirty="0" smtClean="0"/>
              <a:t>Casinos disallow card counting, mix several decks together and bring new card decks frequently</a:t>
            </a:r>
            <a:endParaRPr lang="en-US" dirty="0"/>
          </a:p>
        </p:txBody>
      </p:sp>
    </p:spTree>
    <p:extLst>
      <p:ext uri="{BB962C8B-B14F-4D97-AF65-F5344CB8AC3E}">
        <p14:creationId xmlns:p14="http://schemas.microsoft.com/office/powerpoint/2010/main" val="39543158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TotalTime>
  <Words>1170</Words>
  <Application>Microsoft Macintosh PowerPoint</Application>
  <PresentationFormat>On-screen Show (4:3)</PresentationFormat>
  <Paragraphs>89</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Calibri</vt:lpstr>
      <vt:lpstr>Arial</vt:lpstr>
      <vt:lpstr>Office Theme</vt:lpstr>
      <vt:lpstr>Lecture 10</vt:lpstr>
      <vt:lpstr>Simplified roulette</vt:lpstr>
      <vt:lpstr>Dubins &amp; Savage Problem</vt:lpstr>
      <vt:lpstr>Dubins &amp; Savage Problem</vt:lpstr>
      <vt:lpstr>Try a few strategies</vt:lpstr>
      <vt:lpstr>Variance and risk</vt:lpstr>
      <vt:lpstr>Greedy strategy for our game</vt:lpstr>
      <vt:lpstr>Game of chance</vt:lpstr>
      <vt:lpstr>Blackjack</vt:lpstr>
      <vt:lpstr>Blackjack Goals</vt:lpstr>
      <vt:lpstr>Card Values</vt:lpstr>
      <vt:lpstr>Basic Rules</vt:lpstr>
      <vt:lpstr>Rules of play</vt:lpstr>
      <vt:lpstr>Rules for the dealer</vt:lpstr>
      <vt:lpstr>Insurance</vt:lpstr>
      <vt:lpstr>Split</vt:lpstr>
      <vt:lpstr>Double-down</vt:lpstr>
      <vt:lpstr>Surrender</vt:lpstr>
    </vt:vector>
  </TitlesOfParts>
  <Company>Colorado State University</Company>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10</dc:title>
  <dc:creator>Jan Hannig</dc:creator>
  <cp:lastModifiedBy>Jan Hannig</cp:lastModifiedBy>
  <cp:revision>24</cp:revision>
  <dcterms:created xsi:type="dcterms:W3CDTF">2014-02-27T21:11:46Z</dcterms:created>
  <dcterms:modified xsi:type="dcterms:W3CDTF">2016-10-06T15:02:26Z</dcterms:modified>
</cp:coreProperties>
</file>