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431" r:id="rId2"/>
    <p:sldId id="413" r:id="rId3"/>
    <p:sldId id="415" r:id="rId4"/>
    <p:sldId id="416" r:id="rId5"/>
    <p:sldId id="417" r:id="rId6"/>
    <p:sldId id="427" r:id="rId7"/>
    <p:sldId id="418" r:id="rId8"/>
    <p:sldId id="419" r:id="rId9"/>
    <p:sldId id="420" r:id="rId10"/>
    <p:sldId id="421" r:id="rId11"/>
    <p:sldId id="422" r:id="rId12"/>
    <p:sldId id="435" r:id="rId13"/>
    <p:sldId id="426" r:id="rId14"/>
    <p:sldId id="436" r:id="rId15"/>
    <p:sldId id="423" r:id="rId16"/>
    <p:sldId id="433" r:id="rId17"/>
    <p:sldId id="428" r:id="rId18"/>
    <p:sldId id="429" r:id="rId19"/>
    <p:sldId id="430" r:id="rId20"/>
    <p:sldId id="438" r:id="rId21"/>
    <p:sldId id="439" r:id="rId22"/>
    <p:sldId id="440" r:id="rId23"/>
    <p:sldId id="432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5" autoAdjust="0"/>
    <p:restoredTop sz="88016" autoAdjust="0"/>
  </p:normalViewPr>
  <p:slideViewPr>
    <p:cSldViewPr snapToObjects="1">
      <p:cViewPr varScale="1">
        <p:scale>
          <a:sx n="115" d="100"/>
          <a:sy n="115" d="100"/>
        </p:scale>
        <p:origin x="9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5"/>
    </p:cViewPr>
  </p:sorterViewPr>
  <p:notesViewPr>
    <p:cSldViewPr snapToObjects="1">
      <p:cViewPr varScale="1">
        <p:scale>
          <a:sx n="97" d="100"/>
          <a:sy n="97" d="100"/>
        </p:scale>
        <p:origin x="-270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tags" Target="tags/tag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8818D-B604-0748-BE10-23DF0B723B64}" type="datetimeFigureOut">
              <a:rPr lang="en-US" smtClean="0"/>
              <a:pPr/>
              <a:t>8/23/16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65B0D-BF50-EB4D-B6B2-573992E6AC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9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39804E-D0E9-6546-9A02-8BEC5C5E1637}" type="slidenum">
              <a:rPr lang="en-US"/>
              <a:pPr/>
              <a:t>7</a:t>
            </a:fld>
            <a:endParaRPr lang="en-US"/>
          </a:p>
        </p:txBody>
      </p:sp>
      <p:sp>
        <p:nvSpPr>
          <p:cNvPr id="4301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3714"/>
            <a:ext cx="5028161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92541-8AAE-0648-9735-B59B5CCE6047}" type="slidenum">
              <a:rPr lang="en-US"/>
              <a:pPr/>
              <a:t>8</a:t>
            </a:fld>
            <a:endParaRPr lang="en-US"/>
          </a:p>
        </p:txBody>
      </p:sp>
      <p:sp>
        <p:nvSpPr>
          <p:cNvPr id="46082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3714"/>
            <a:ext cx="5028161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0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58FCB9-8361-8940-B2DC-0F583887D9D3}" type="slidenum">
              <a:rPr lang="en-US"/>
              <a:pPr/>
              <a:t>9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9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07A81-38CB-DA49-90F5-5B2CAE5DA7D5}" type="slidenum">
              <a:rPr lang="en-US"/>
              <a:pPr/>
              <a:t>10</a:t>
            </a:fld>
            <a:endParaRPr lang="en-US"/>
          </a:p>
        </p:txBody>
      </p:sp>
      <p:sp>
        <p:nvSpPr>
          <p:cNvPr id="46082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3714"/>
            <a:ext cx="5028161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99019-9DCA-8040-90B8-181A185BDE49}" type="slidenum">
              <a:rPr lang="en-US"/>
              <a:pPr/>
              <a:t>15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B018DB-B396-4046-B0F6-04A039FFB594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92A56-911E-4049-93A6-12C906716FE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ECD1F4-DAD3-440D-B207-44260D29FD59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ACAFB-FF4E-456B-A369-260C8A2B493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0A7305-ECD4-49E3-9D10-9369C875403D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BA97F-4CB7-48AC-95D6-28A71EBA73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97599A-5EDA-4EAA-9B7B-A0802916ECC1}" type="datetime1">
              <a:rPr lang="en-US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8/23/16</a:t>
            </a:fld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150DF4-C936-4167-ACEE-02D51BF5C6B4}" type="slidenum">
              <a:rPr lang="en-US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97599A-5EDA-4EAA-9B7B-A0802916ECC1}" type="datetime1">
              <a:rPr lang="en-US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8/23/16</a:t>
            </a:fld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150DF4-C936-4167-ACEE-02D51BF5C6B4}" type="slidenum">
              <a:rPr lang="en-US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1/13/11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Lecture 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ACFBF-CE5A-EB4B-905D-46F5F296C1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C6599D-8190-4EC2-8404-549DEB290EDE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AA3EC-6925-4131-A676-93D05FEA4E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4D243E-1A76-4C74-A584-E7611115136C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96462-1C03-4323-9BD8-CD98212AE6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8CEDA-7CA2-4333-866A-443E57D972F8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37299-701D-45DA-82F4-BFA3415A685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312903-E808-4578-9E60-B3896581DA97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488AB-A544-4A7D-A465-BECA42C045D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56AE93-EF71-47E8-AF90-1F8C4187E31B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1CD7F-D7B5-4D73-876F-BAD6E5A10B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FC8A4D-F088-4192-A38B-73FFC11D5DB4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945F6-8927-4777-BC59-310C6CDEF20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1C3A08-8132-44F3-B2F1-7FC49A53DD88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341E6-BAA2-4C25-8FA1-58A95BAA04A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0B3BB0-CBE0-4212-ABBE-0D98A22057F5}" type="datetime1">
              <a:rPr lang="en-US"/>
              <a:pPr/>
              <a:t>8/23/16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F5884-D563-4F2D-B95C-1C6536BD4C8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9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97599A-5EDA-4EAA-9B7B-A0802916ECC1}" type="datetime1">
              <a:rPr lang="en-US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8/23/16</a:t>
            </a:fld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9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ea typeface="ＭＳ Ｐゴシック" pitchFamily="-109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9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150DF4-C936-4167-ACEE-02D51BF5C6B4}" type="slidenum">
              <a:rPr lang="en-US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ea typeface="ＭＳ Ｐゴシック" pitchFamily="-10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aipeng@email.unc.edu" TargetMode="External"/><Relationship Id="rId3" Type="http://schemas.openxmlformats.org/officeDocument/2006/relationships/hyperlink" Target="http://www.unc.edu/~hanni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vethirtyeight.com/features/the-high-school-football-coach-who-never-punts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vethirtyeight.com/tag/fivethirtyeight-podcasts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-project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blackboard.unc.ed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Adventures in 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1/13/11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</a:t>
            </a:r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248400" y="228600"/>
            <a:ext cx="2479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Futura" pitchFamily="-108" charset="0"/>
                <a:ea typeface="ＭＳ Ｐゴシック" pitchFamily="-108" charset="-128"/>
                <a:cs typeface="ＭＳ Ｐゴシック" pitchFamily="-108" charset="-128"/>
              </a:rPr>
              <a:t>Colorado State</a:t>
            </a:r>
            <a:endParaRPr lang="en-US" dirty="0">
              <a:latin typeface="Futur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743200"/>
            <a:ext cx="2634996" cy="1981200"/>
          </a:xfrm>
          <a:prstGeom prst="rect">
            <a:avLst/>
          </a:prstGeom>
        </p:spPr>
      </p:pic>
      <p:pic>
        <p:nvPicPr>
          <p:cNvPr id="7" name="Picture 6" descr="skiing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743200"/>
            <a:ext cx="2540000" cy="1905000"/>
          </a:xfrm>
          <a:prstGeom prst="rect">
            <a:avLst/>
          </a:prstGeom>
        </p:spPr>
      </p:pic>
      <p:pic>
        <p:nvPicPr>
          <p:cNvPr id="10" name="Picture 9" descr="fro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743200"/>
            <a:ext cx="2540000" cy="19050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8AF2-0991-D244-8E6E-6052C14F35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1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Married to </a:t>
            </a:r>
            <a:r>
              <a:rPr lang="en-US" dirty="0" err="1" smtClean="0"/>
              <a:t>Shevaun</a:t>
            </a:r>
            <a:r>
              <a:rPr lang="en-US" dirty="0" smtClean="0"/>
              <a:t> </a:t>
            </a:r>
            <a:r>
              <a:rPr lang="en-US" dirty="0" err="1" smtClean="0"/>
              <a:t>Neupert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1/13/11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Lecture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501-3FCD-0D49-802C-84AE578B9F0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150055_473917729480_510449480_5291416_86220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14600"/>
            <a:ext cx="5215597" cy="346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altLang="en-US" dirty="0" err="1" smtClean="0"/>
              <a:t>Klára</a:t>
            </a:r>
            <a:r>
              <a:rPr lang="en-US" altLang="en-US" dirty="0" smtClean="0"/>
              <a:t> and Declan</a:t>
            </a:r>
          </a:p>
        </p:txBody>
      </p:sp>
      <p:pic>
        <p:nvPicPr>
          <p:cNvPr id="819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685800"/>
            <a:ext cx="2628900" cy="3505200"/>
          </a:xfrm>
        </p:spPr>
      </p:pic>
      <p:pic>
        <p:nvPicPr>
          <p:cNvPr id="8198" name="Picture 6" descr="C:\Users\sdneuper\Dropbox\Camera Uploads\2015-06-08 07.36.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590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:\Users\sdneuper\Dropbox\Camera Uploads\2015-04-13 10.09.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14563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:\Users\sdneuper\Dropbox\Camera Uploads\2015-05-18 15.48.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40386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48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 </a:t>
            </a:r>
            <a:r>
              <a:rPr lang="en-US" dirty="0" smtClean="0"/>
              <a:t>is 3.5</a:t>
            </a:r>
            <a:endParaRPr lang="en-US" dirty="0"/>
          </a:p>
        </p:txBody>
      </p:sp>
      <p:pic>
        <p:nvPicPr>
          <p:cNvPr id="5" name="Picture 4" descr="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19390"/>
            <a:ext cx="2971800" cy="4866323"/>
          </a:xfrm>
          <a:prstGeom prst="rect">
            <a:avLst/>
          </a:prstGeom>
        </p:spPr>
      </p:pic>
      <p:pic>
        <p:nvPicPr>
          <p:cNvPr id="8" name="Content Placeholder 3" descr="101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219" r="-86219"/>
          <a:stretch>
            <a:fillRect/>
          </a:stretch>
        </p:blipFill>
        <p:spPr>
          <a:xfrm>
            <a:off x="-1295400" y="161939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7195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e </a:t>
            </a:r>
            <a:r>
              <a:rPr lang="en-US" dirty="0" smtClean="0"/>
              <a:t>is 1.5</a:t>
            </a:r>
            <a:endParaRPr lang="en-US" dirty="0"/>
          </a:p>
        </p:txBody>
      </p:sp>
      <p:pic>
        <p:nvPicPr>
          <p:cNvPr id="6" name="Content Placeholder 5" descr="101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3" b="32299"/>
          <a:stretch/>
        </p:blipFill>
        <p:spPr/>
      </p:pic>
    </p:spTree>
    <p:extLst>
      <p:ext uri="{BB962C8B-B14F-4D97-AF65-F5344CB8AC3E}">
        <p14:creationId xmlns:p14="http://schemas.microsoft.com/office/powerpoint/2010/main" val="1682518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Mountain biking</a:t>
            </a:r>
          </a:p>
          <a:p>
            <a:r>
              <a:rPr lang="en-US" sz="2400" dirty="0" smtClean="0"/>
              <a:t>Cello</a:t>
            </a:r>
            <a:endParaRPr lang="en-US" sz="2400" dirty="0"/>
          </a:p>
          <a:p>
            <a:r>
              <a:rPr lang="en-US" sz="2400" dirty="0"/>
              <a:t>My church </a:t>
            </a:r>
            <a:r>
              <a:rPr lang="en-US" sz="2400" dirty="0" smtClean="0"/>
              <a:t>(Greenleaf Vineyard)</a:t>
            </a:r>
            <a:endParaRPr lang="en-US" sz="2400" dirty="0"/>
          </a:p>
          <a:p>
            <a:r>
              <a:rPr lang="en-US" sz="2400" dirty="0"/>
              <a:t>Of course</a:t>
            </a:r>
          </a:p>
          <a:p>
            <a:pPr lvl="3"/>
            <a:r>
              <a:rPr lang="en-US" sz="4000" dirty="0"/>
              <a:t>Research</a:t>
            </a:r>
          </a:p>
          <a:p>
            <a:pPr lvl="3"/>
            <a:r>
              <a:rPr lang="en-US" sz="4000" dirty="0"/>
              <a:t>Teaching</a:t>
            </a:r>
          </a:p>
          <a:p>
            <a:pPr lvl="3">
              <a:buFont typeface="Monotype Sorts" charset="2"/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501-3FCD-0D49-802C-84AE578B9F0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me about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you from?</a:t>
            </a:r>
          </a:p>
          <a:p>
            <a:r>
              <a:rPr lang="en-US" dirty="0" smtClean="0"/>
              <a:t>What made you </a:t>
            </a:r>
            <a:r>
              <a:rPr lang="en-US" smtClean="0"/>
              <a:t>select this FYS?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79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of data</a:t>
            </a:r>
          </a:p>
          <a:p>
            <a:pPr lvl="1"/>
            <a:r>
              <a:rPr lang="en-US" dirty="0" smtClean="0"/>
              <a:t>Description of reality</a:t>
            </a:r>
          </a:p>
          <a:p>
            <a:pPr lvl="1"/>
            <a:r>
              <a:rPr lang="en-US" dirty="0" smtClean="0"/>
              <a:t>Prediction of unobserved quantities</a:t>
            </a:r>
          </a:p>
          <a:p>
            <a:pPr lvl="1"/>
            <a:r>
              <a:rPr lang="en-US" dirty="0" smtClean="0"/>
              <a:t>Uncertainty quantification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2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lot of people do not like statistics</a:t>
            </a:r>
          </a:p>
          <a:p>
            <a:r>
              <a:rPr lang="en-US" dirty="0" smtClean="0"/>
              <a:t>My wife says  I teach statistics</a:t>
            </a:r>
          </a:p>
          <a:p>
            <a:r>
              <a:rPr lang="en-US" dirty="0" smtClean="0"/>
              <a:t>						but is a professor of psychology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9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you think statistics shows up in our lives and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1" charset="0"/>
                <a:ea typeface="Arial" pitchFamily="-111" charset="0"/>
                <a:cs typeface="Arial" pitchFamily="-111" charset="0"/>
              </a:rPr>
              <a:t>1/13/11</a:t>
            </a:r>
            <a:endParaRPr lang="en-US" dirty="0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1" charset="0"/>
                <a:ea typeface="Arial" pitchFamily="-111" charset="0"/>
                <a:cs typeface="Arial" pitchFamily="-111" charset="0"/>
              </a:rPr>
              <a:t>Lecture 1</a:t>
            </a:r>
            <a:endParaRPr lang="en-US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AAB27A-6D36-2A4B-8203-AFEC0787A8BA}" type="slidenum">
              <a:rPr lang="en-US"/>
              <a:pPr/>
              <a:t>2</a:t>
            </a:fld>
            <a:endParaRPr lang="en-US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Jan Hannig</a:t>
            </a:r>
            <a:endParaRPr lang="en-US" dirty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330 Hanes </a:t>
            </a:r>
            <a:r>
              <a:rPr lang="en-US" dirty="0"/>
              <a:t>Building</a:t>
            </a:r>
            <a:endParaRPr lang="en-US" dirty="0" smtClean="0"/>
          </a:p>
          <a:p>
            <a:pPr eaLnBrk="1" hangingPunct="1"/>
            <a:r>
              <a:rPr lang="en-US" dirty="0" smtClean="0">
                <a:hlinkClick r:id="rId2"/>
              </a:rPr>
              <a:t>jan.hannig@unc</a:t>
            </a:r>
            <a:r>
              <a:rPr lang="en-US" dirty="0">
                <a:hlinkClick r:id="rId2"/>
              </a:rPr>
              <a:t>.edu</a:t>
            </a:r>
            <a:r>
              <a:rPr lang="en-US" dirty="0"/>
              <a:t>, </a:t>
            </a:r>
          </a:p>
          <a:p>
            <a:pPr eaLnBrk="1" hangingPunct="1"/>
            <a:r>
              <a:rPr lang="en-US" dirty="0"/>
              <a:t>(919) 962</a:t>
            </a:r>
            <a:r>
              <a:rPr lang="en-US" dirty="0" smtClean="0"/>
              <a:t>-7511</a:t>
            </a:r>
          </a:p>
          <a:p>
            <a:pPr eaLnBrk="1" hangingPunct="1"/>
            <a:r>
              <a:rPr lang="en-US" dirty="0"/>
              <a:t>Personal webpage</a:t>
            </a:r>
            <a:r>
              <a:rPr lang="en-US" dirty="0" smtClean="0"/>
              <a:t> </a:t>
            </a:r>
            <a:r>
              <a:rPr lang="en-US" dirty="0">
                <a:hlinkClick r:id="rId3"/>
              </a:rPr>
              <a:t>http://www.unc.edu/</a:t>
            </a:r>
            <a:r>
              <a:rPr lang="en-US" dirty="0" smtClean="0">
                <a:hlinkClick r:id="rId3"/>
              </a:rPr>
              <a:t>~hannig</a:t>
            </a:r>
            <a:endParaRPr lang="en-US" dirty="0" smtClean="0"/>
          </a:p>
          <a:p>
            <a:pPr eaLnBrk="1" hangingPunct="1"/>
            <a:r>
              <a:rPr lang="en-US" sz="2400" dirty="0" smtClean="0"/>
              <a:t>Course webpage </a:t>
            </a:r>
            <a:r>
              <a:rPr lang="en-US" sz="2400" dirty="0"/>
              <a:t>http://www.unc.edu/~</a:t>
            </a:r>
            <a:r>
              <a:rPr lang="en-US" sz="2400" dirty="0" smtClean="0"/>
              <a:t>hannig/STOR054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04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in sports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http://fivethirtyeight.com/features/the-high-school-football-coach-who-never-punts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un with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Fivethirtyeight.com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Fun Data Podcasts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http://fivethirtyeight.com/tag/fivethirtyeight-podcasts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Any other data sites you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7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Thursday 9/1</a:t>
            </a:r>
          </a:p>
          <a:p>
            <a:r>
              <a:rPr lang="en-US" dirty="0" smtClean="0"/>
              <a:t>During next week pay attention to ways data and statistics intersect your life. </a:t>
            </a:r>
          </a:p>
          <a:p>
            <a:r>
              <a:rPr lang="en-US" dirty="0" smtClean="0"/>
              <a:t>Write a short report (at most 2 pages) on what you have observed.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8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use program called R</a:t>
            </a:r>
          </a:p>
          <a:p>
            <a:pPr lvl="1"/>
            <a:r>
              <a:rPr lang="en-US" dirty="0" smtClean="0"/>
              <a:t>Download it for free from </a:t>
            </a:r>
            <a:br>
              <a:rPr lang="en-US" dirty="0" smtClean="0"/>
            </a:br>
            <a:r>
              <a:rPr lang="en-US" dirty="0" smtClean="0"/>
              <a:t>     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://www.r-</a:t>
            </a:r>
            <a:r>
              <a:rPr lang="en-US" dirty="0" smtClean="0">
                <a:hlinkClick r:id="rId2"/>
              </a:rPr>
              <a:t>project.org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Who has done any programing/coding before?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1" charset="0"/>
                <a:ea typeface="Arial" pitchFamily="-111" charset="0"/>
                <a:cs typeface="Arial" pitchFamily="-111" charset="0"/>
              </a:rPr>
              <a:t>Lecture 1</a:t>
            </a:r>
            <a:endParaRPr lang="en-US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61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0AE182-C238-304F-AB65-D87B2C49F920}" type="slidenum">
              <a:rPr lang="en-US"/>
              <a:pPr/>
              <a:t>3</a:t>
            </a:fld>
            <a:endParaRPr lang="en-US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Course Webpage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001000" cy="4906963"/>
          </a:xfrm>
        </p:spPr>
        <p:txBody>
          <a:bodyPr/>
          <a:lstStyle/>
          <a:p>
            <a:pPr eaLnBrk="1" hangingPunct="1"/>
            <a:r>
              <a:rPr lang="en-US" sz="2800" dirty="0"/>
              <a:t>http://www.unc.edu/~</a:t>
            </a:r>
            <a:r>
              <a:rPr lang="en-US" sz="2800" dirty="0" smtClean="0"/>
              <a:t>hannig/STOR054</a:t>
            </a:r>
            <a:endParaRPr lang="en-US" sz="2800" dirty="0"/>
          </a:p>
          <a:p>
            <a:pPr eaLnBrk="1" hangingPunct="1"/>
            <a:r>
              <a:rPr lang="en-US" sz="2800" dirty="0" err="1" smtClean="0"/>
              <a:t>Sakai@</a:t>
            </a:r>
            <a:r>
              <a:rPr lang="en-US" sz="2800" dirty="0" err="1"/>
              <a:t>UNC</a:t>
            </a:r>
            <a:endParaRPr lang="en-US" sz="2800" dirty="0"/>
          </a:p>
          <a:p>
            <a:pPr lvl="1" eaLnBrk="1" hangingPunct="1"/>
            <a:r>
              <a:rPr lang="en-US" sz="2400" dirty="0">
                <a:hlinkClick r:id="rId2"/>
              </a:rPr>
              <a:t>http:/</a:t>
            </a:r>
            <a:r>
              <a:rPr lang="en-US" sz="2400" dirty="0" smtClean="0">
                <a:hlinkClick r:id="rId2"/>
              </a:rPr>
              <a:t>/sakai.unc.edu</a:t>
            </a:r>
            <a:endParaRPr lang="en-US" sz="2400" dirty="0"/>
          </a:p>
          <a:p>
            <a:pPr lvl="1" eaLnBrk="1" hangingPunct="1"/>
            <a:r>
              <a:rPr lang="en-US" sz="2400" dirty="0"/>
              <a:t>Check grades through </a:t>
            </a:r>
            <a:r>
              <a:rPr lang="en-US" sz="2400" dirty="0" err="1"/>
              <a:t>Gradebook</a:t>
            </a:r>
            <a:endParaRPr lang="en-US" sz="2400" dirty="0"/>
          </a:p>
          <a:p>
            <a:pPr lvl="1" eaLnBrk="1" hangingPunct="1"/>
            <a:r>
              <a:rPr lang="en-US" sz="2400" dirty="0"/>
              <a:t>Make sure you have the correct email address on file to receive email announcements.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1/13/11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1" charset="0"/>
                <a:ea typeface="Arial" pitchFamily="-111" charset="0"/>
                <a:cs typeface="Arial" pitchFamily="-111" charset="0"/>
              </a:rPr>
              <a:t>Lecture 1</a:t>
            </a:r>
            <a:endParaRPr lang="en-US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33A8A7-48B8-5749-B842-092CB0DE83AD}" type="slidenum">
              <a:rPr lang="en-US"/>
              <a:pPr/>
              <a:t>4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Strategy </a:t>
            </a:r>
            <a:r>
              <a:rPr lang="en-US" dirty="0"/>
              <a:t>for Success	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153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dirty="0"/>
              <a:t>Stay active/involved in class.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Ask questions during class </a:t>
            </a:r>
            <a:br>
              <a:rPr lang="en-US" sz="2200" dirty="0" smtClean="0"/>
            </a:br>
            <a:r>
              <a:rPr lang="en-US" sz="2200" dirty="0" smtClean="0"/>
              <a:t>(especially if you can not understand something).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Do </a:t>
            </a:r>
            <a:r>
              <a:rPr lang="en-US" sz="2200" dirty="0"/>
              <a:t>not feel shy or </a:t>
            </a:r>
            <a:r>
              <a:rPr lang="en-US" sz="2200" dirty="0" smtClean="0"/>
              <a:t>inadequate (you are not the only one …)</a:t>
            </a:r>
            <a:endParaRPr lang="en-US" sz="2200" dirty="0"/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Answer questions to help other students if you can.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/>
              <a:t>Keep pace with the </a:t>
            </a:r>
            <a:r>
              <a:rPr lang="en-US" sz="2700" dirty="0" smtClean="0"/>
              <a:t>discussions, do </a:t>
            </a:r>
            <a:r>
              <a:rPr lang="en-US" sz="2700" dirty="0"/>
              <a:t>homework </a:t>
            </a:r>
            <a:r>
              <a:rPr lang="en-US" sz="2700" dirty="0" smtClean="0"/>
              <a:t>to </a:t>
            </a:r>
            <a:r>
              <a:rPr lang="en-US" sz="2700" dirty="0"/>
              <a:t>help understand the </a:t>
            </a:r>
            <a:r>
              <a:rPr lang="en-US" sz="2700" dirty="0" smtClean="0"/>
              <a:t>materials, do R exercises yourself!.</a:t>
            </a:r>
            <a:endParaRPr lang="en-US" sz="2700" dirty="0"/>
          </a:p>
          <a:p>
            <a:pPr eaLnBrk="1" hangingPunct="1">
              <a:lnSpc>
                <a:spcPct val="80000"/>
              </a:lnSpc>
            </a:pPr>
            <a:r>
              <a:rPr lang="en-US" sz="2700" dirty="0"/>
              <a:t>Make effective use of office </a:t>
            </a:r>
            <a:r>
              <a:rPr lang="en-US" sz="2700" dirty="0" smtClean="0"/>
              <a:t>hours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Help you to answer questions about homework and 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Private </a:t>
            </a:r>
            <a:r>
              <a:rPr lang="en-US" sz="2200" dirty="0"/>
              <a:t>time vs. public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/>
              <a:t>You already paid for this service, so why not use it?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1/13/11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-111" charset="0"/>
                <a:ea typeface="Arial" pitchFamily="-111" charset="0"/>
                <a:cs typeface="Arial" pitchFamily="-111" charset="0"/>
              </a:rPr>
              <a:t>Lecture 1</a:t>
            </a:r>
            <a:endParaRPr lang="en-US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EB869E0-52BA-0248-93AA-B5E0ED78DC9A}" type="slidenum">
              <a:rPr lang="en-US"/>
              <a:pPr/>
              <a:t>5</a:t>
            </a:fld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 Know </a:t>
            </a:r>
            <a:r>
              <a:rPr lang="en-US">
                <a:solidFill>
                  <a:srgbClr val="FF3300"/>
                </a:solidFill>
              </a:rPr>
              <a:t>YOU</a:t>
            </a:r>
            <a:r>
              <a:rPr lang="en-US"/>
              <a:t> Better and Quicker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Talk with me before or after class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Concerns about this “mathematics” class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Suggestions to improve the lectures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Things you like and dislike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Come to my office (during office hours or not)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3300"/>
                </a:solidFill>
              </a:rPr>
              <a:t>Hanes 330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 2:30-3:30PM  W </a:t>
            </a:r>
            <a:r>
              <a:rPr lang="en-US" sz="2000" dirty="0" smtClean="0"/>
              <a:t>11</a:t>
            </a:r>
            <a:r>
              <a:rPr lang="en-US" sz="2000" dirty="0" smtClean="0"/>
              <a:t>:00 </a:t>
            </a:r>
            <a:r>
              <a:rPr lang="en-US" sz="2000" dirty="0" smtClean="0"/>
              <a:t>– </a:t>
            </a:r>
            <a:r>
              <a:rPr lang="en-US" sz="2000" dirty="0" smtClean="0"/>
              <a:t>12</a:t>
            </a:r>
            <a:r>
              <a:rPr lang="en-US" sz="2000" dirty="0" smtClean="0"/>
              <a:t>:00noon</a:t>
            </a: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Office </a:t>
            </a:r>
            <a:r>
              <a:rPr lang="en-US" sz="2000" dirty="0"/>
              <a:t>hours: open-door, no appointments needed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Call </a:t>
            </a:r>
            <a:r>
              <a:rPr lang="en-US" sz="2400" dirty="0" smtClean="0"/>
              <a:t>(919.</a:t>
            </a:r>
            <a:r>
              <a:rPr lang="en-US" sz="2400" dirty="0" smtClean="0">
                <a:solidFill>
                  <a:srgbClr val="FF3300"/>
                </a:solidFill>
              </a:rPr>
              <a:t>962.7511</a:t>
            </a:r>
            <a:r>
              <a:rPr lang="en-US" sz="2400" dirty="0" smtClean="0"/>
              <a:t>) 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Email </a:t>
            </a:r>
            <a:r>
              <a:rPr lang="en-US" sz="2400" dirty="0" smtClean="0"/>
              <a:t>(</a:t>
            </a:r>
            <a:r>
              <a:rPr lang="en-US" sz="2400" dirty="0" err="1" smtClean="0">
                <a:solidFill>
                  <a:srgbClr val="FF3300"/>
                </a:solidFill>
              </a:rPr>
              <a:t>jan.hannig@unc</a:t>
            </a:r>
            <a:r>
              <a:rPr lang="en-US" sz="2400" dirty="0" err="1">
                <a:solidFill>
                  <a:srgbClr val="FF3300"/>
                </a:solidFill>
              </a:rPr>
              <a:t>.edu</a:t>
            </a:r>
            <a:r>
              <a:rPr lang="en-US" sz="2400" dirty="0"/>
              <a:t>).</a:t>
            </a:r>
            <a:r>
              <a:rPr lang="en-US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Sakai Discussions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Ask and answer questions in class</a:t>
            </a:r>
            <a:r>
              <a:rPr lang="en-US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1/13/11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am I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venture a guess?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1/13/11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</a:t>
            </a:r>
            <a:endParaRPr lang="en-US"/>
          </a:p>
        </p:txBody>
      </p:sp>
      <p:pic>
        <p:nvPicPr>
          <p:cNvPr id="41986" name="Picture 2" descr="Accession2004Map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6800" cy="4373563"/>
          </a:xfrm>
          <a:prstGeom prst="rect">
            <a:avLst/>
          </a:prstGeom>
          <a:noFill/>
        </p:spPr>
      </p:pic>
      <p:pic>
        <p:nvPicPr>
          <p:cNvPr id="41987" name="Picture 3" descr="ez-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971800"/>
            <a:ext cx="3621088" cy="3886200"/>
          </a:xfrm>
          <a:prstGeom prst="rect">
            <a:avLst/>
          </a:prstGeom>
          <a:noFill/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00663" y="1860550"/>
            <a:ext cx="23193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latin typeface="Futura" charset="0"/>
              <a:ea typeface="ＭＳ Ｐゴシック" charset="-128"/>
              <a:cs typeface="ＭＳ Ｐゴシック" charset="-128"/>
            </a:endParaRPr>
          </a:p>
          <a:p>
            <a:pPr eaLnBrk="0" hangingPunct="0"/>
            <a:r>
              <a:rPr lang="en-US">
                <a:latin typeface="Futura" charset="0"/>
                <a:ea typeface="ＭＳ Ｐゴシック" charset="-128"/>
                <a:cs typeface="ＭＳ Ｐゴシック" charset="-128"/>
              </a:rPr>
              <a:t>Czech Republic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112125" y="5965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8AF2-0991-D244-8E6E-6052C14F35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592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1/13/11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</a:t>
            </a:r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828800"/>
            <a:ext cx="8763000" cy="3200400"/>
            <a:chOff x="0" y="528"/>
            <a:chExt cx="5712" cy="1440"/>
          </a:xfrm>
        </p:grpSpPr>
        <p:pic>
          <p:nvPicPr>
            <p:cNvPr id="45059" name="Picture 3" descr="4139-02"/>
            <p:cNvPicPr>
              <a:picLocks noChangeAspect="1" noChangeArrowheads="1"/>
            </p:cNvPicPr>
            <p:nvPr/>
          </p:nvPicPr>
          <p:blipFill>
            <a:blip r:embed="rId3"/>
            <a:srcRect l="3448" b="4401"/>
            <a:stretch>
              <a:fillRect/>
            </a:stretch>
          </p:blipFill>
          <p:spPr bwMode="auto">
            <a:xfrm>
              <a:off x="1920" y="528"/>
              <a:ext cx="1872" cy="1437"/>
            </a:xfrm>
            <a:prstGeom prst="rect">
              <a:avLst/>
            </a:prstGeom>
            <a:noFill/>
          </p:spPr>
        </p:pic>
        <p:pic>
          <p:nvPicPr>
            <p:cNvPr id="45060" name="Picture 4" descr="hradcany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528"/>
              <a:ext cx="1920" cy="1440"/>
            </a:xfrm>
            <a:prstGeom prst="rect">
              <a:avLst/>
            </a:prstGeom>
            <a:noFill/>
          </p:spPr>
        </p:pic>
        <p:pic>
          <p:nvPicPr>
            <p:cNvPr id="45061" name="Picture 5" descr="Praha vanalinna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2" y="528"/>
              <a:ext cx="1920" cy="1439"/>
            </a:xfrm>
            <a:prstGeom prst="rect">
              <a:avLst/>
            </a:prstGeom>
            <a:noFill/>
          </p:spPr>
        </p:pic>
      </p:grp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524750" y="228600"/>
            <a:ext cx="1162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Futura" charset="0"/>
                <a:ea typeface="ＭＳ Ｐゴシック" charset="-128"/>
                <a:cs typeface="ＭＳ Ｐゴシック" charset="-128"/>
              </a:rPr>
              <a:t>Prague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8AF2-0991-D244-8E6E-6052C14F35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5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SU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3514725" cy="4094163"/>
          </a:xfrm>
          <a:prstGeom prst="rect">
            <a:avLst/>
          </a:prstGeom>
          <a:noFill/>
        </p:spPr>
      </p:pic>
      <p:pic>
        <p:nvPicPr>
          <p:cNvPr id="3076" name="Picture 4" descr="MSU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057400"/>
            <a:ext cx="4914900" cy="3297238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29400" y="381000"/>
            <a:ext cx="22236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Futura" charset="0"/>
                <a:ea typeface="ＭＳ Ｐゴシック" charset="-128"/>
                <a:cs typeface="ＭＳ Ｐゴシック" charset="-128"/>
              </a:rPr>
              <a:t>Michigan State</a:t>
            </a:r>
            <a:endParaRPr lang="en-US" dirty="0">
              <a:latin typeface="Futur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1/13/11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1676-D655-A042-A443-F5C637FDC32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Lecture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INCLUDESESSION" val="Tru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367</Words>
  <Application>Microsoft Macintosh PowerPoint</Application>
  <PresentationFormat>On-screen Show (4:3)</PresentationFormat>
  <Paragraphs>120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Futura</vt:lpstr>
      <vt:lpstr>Monotype Sorts</vt:lpstr>
      <vt:lpstr>ＭＳ Ｐゴシック</vt:lpstr>
      <vt:lpstr>Arial</vt:lpstr>
      <vt:lpstr>2_Office Theme</vt:lpstr>
      <vt:lpstr>Lecture 1</vt:lpstr>
      <vt:lpstr>Jan Hannig</vt:lpstr>
      <vt:lpstr>Course Webpage</vt:lpstr>
      <vt:lpstr>Strategy for Success </vt:lpstr>
      <vt:lpstr>To Know YOU Better and Quicker</vt:lpstr>
      <vt:lpstr>Where am I from?</vt:lpstr>
      <vt:lpstr>PowerPoint Presentation</vt:lpstr>
      <vt:lpstr>PowerPoint Presentation</vt:lpstr>
      <vt:lpstr>PowerPoint Presentation</vt:lpstr>
      <vt:lpstr>PowerPoint Presentation</vt:lpstr>
      <vt:lpstr>Married to Shevaun Neupert</vt:lpstr>
      <vt:lpstr>Klára and Declan</vt:lpstr>
      <vt:lpstr>She is 3.5</vt:lpstr>
      <vt:lpstr>He is 1.5</vt:lpstr>
      <vt:lpstr>Interests</vt:lpstr>
      <vt:lpstr>Tell me about you</vt:lpstr>
      <vt:lpstr>Statistics</vt:lpstr>
      <vt:lpstr>Perception</vt:lpstr>
      <vt:lpstr>Brainstorming</vt:lpstr>
      <vt:lpstr>Statistics in sports</vt:lpstr>
      <vt:lpstr>Fun with data </vt:lpstr>
      <vt:lpstr>Homework</vt:lpstr>
      <vt:lpstr>R requirement</vt:lpstr>
    </vt:vector>
  </TitlesOfParts>
  <Company>UNC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 155, Section 3 Spring 2009</dc:title>
  <dc:creator>Douglas Kelly</dc:creator>
  <cp:lastModifiedBy>Jan Hannig</cp:lastModifiedBy>
  <cp:revision>143</cp:revision>
  <dcterms:created xsi:type="dcterms:W3CDTF">2009-01-12T15:12:28Z</dcterms:created>
  <dcterms:modified xsi:type="dcterms:W3CDTF">2016-08-23T15:19:36Z</dcterms:modified>
</cp:coreProperties>
</file>